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1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71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8.xml" ContentType="application/vnd.openxmlformats-officedocument.theme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198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Layouts/slideLayout1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76.xml" ContentType="application/vnd.openxmlformats-officedocument.presentationml.slideLayout+xml"/>
  <Default Extension="png" ContentType="image/png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159.xml" ContentType="application/vnd.openxmlformats-officedocument.presentationml.slideLayout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91.xml" ContentType="application/vnd.openxmlformats-officedocument.presentationml.slideLayout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Masters/slideMaster13.xml" ContentType="application/vnd.openxmlformats-officedocument.presentationml.slideMaster+xml"/>
  <Override PartName="/ppt/commentAuthors.xml" ContentType="application/vnd.openxmlformats-officedocument.presentationml.commentAuthors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1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s/slide24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7.xml" ContentType="application/vnd.openxmlformats-officedocument.them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slideLayouts/slideLayout17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4.xml" ContentType="application/vnd.openxmlformats-officedocument.them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9.xml" ContentType="application/vnd.openxmlformats-officedocument.theme+xml"/>
  <Override PartName="/ppt/slideLayouts/slideLayout5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notesSlides/notesSlide8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177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</p:sldMasterIdLst>
  <p:notesMasterIdLst>
    <p:notesMasterId r:id="rId48"/>
  </p:notesMasterIdLst>
  <p:sldIdLst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</p:sldIdLst>
  <p:sldSz cx="16256000" cy="9144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1pPr>
    <a:lvl2pPr marL="457200" algn="ctr" rtl="0" fontAlgn="base">
      <a:spcBef>
        <a:spcPct val="0"/>
      </a:spcBef>
      <a:spcAft>
        <a:spcPct val="0"/>
      </a:spcAft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2pPr>
    <a:lvl3pPr marL="914400" algn="ctr" rtl="0" fontAlgn="base">
      <a:spcBef>
        <a:spcPct val="0"/>
      </a:spcBef>
      <a:spcAft>
        <a:spcPct val="0"/>
      </a:spcAft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3pPr>
    <a:lvl4pPr marL="1371600" algn="ctr" rtl="0" fontAlgn="base">
      <a:spcBef>
        <a:spcPct val="0"/>
      </a:spcBef>
      <a:spcAft>
        <a:spcPct val="0"/>
      </a:spcAft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4pPr>
    <a:lvl5pPr marL="1828800" algn="ctr" rtl="0" fontAlgn="base">
      <a:spcBef>
        <a:spcPct val="0"/>
      </a:spcBef>
      <a:spcAft>
        <a:spcPct val="0"/>
      </a:spcAft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5pPr>
    <a:lvl6pPr marL="2286000" algn="l" defTabSz="914400" rtl="0" eaLnBrk="1" latinLnBrk="0" hangingPunct="1"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6pPr>
    <a:lvl7pPr marL="2743200" algn="l" defTabSz="914400" rtl="0" eaLnBrk="1" latinLnBrk="0" hangingPunct="1"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7pPr>
    <a:lvl8pPr marL="3200400" algn="l" defTabSz="914400" rtl="0" eaLnBrk="1" latinLnBrk="0" hangingPunct="1"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8pPr>
    <a:lvl9pPr marL="3657600" algn="l" defTabSz="914400" rtl="0" eaLnBrk="1" latinLnBrk="0" hangingPunct="1"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known Us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786" y="24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commentAuthors" Target="commentAuthor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285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 Light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 Light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 Light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 Light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 sz="2200">
                <a:latin typeface="Lucida Grande" charset="0"/>
                <a:cs typeface="Lucida Grande" charset="0"/>
                <a:sym typeface="Lucida Grande" charset="0"/>
              </a:rPr>
              <a:t>(almost) everything is local... branching, merging etc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 sz="2200">
                <a:latin typeface="Lucida Grande" charset="0"/>
                <a:cs typeface="Lucida Grande" charset="0"/>
                <a:sym typeface="Lucida Grande" charset="0"/>
              </a:rPr>
              <a:t>(almost) everything is local... branching, merging etc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 sz="2200">
                <a:latin typeface="Lucida Grande" charset="0"/>
                <a:cs typeface="Lucida Grande" charset="0"/>
                <a:sym typeface="Lucida Grande" charset="0"/>
              </a:rPr>
              <a:t>We’ll be using the git command line interface, but feel free to choose your preferred solution GUIs, Editor Extension etc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70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>
                <a:latin typeface="Lucida Grande" charset="0"/>
                <a:cs typeface="Lucida Grande" charset="0"/>
                <a:sym typeface="Lucida Grande" charset="0"/>
              </a:rPr>
              <a:t>Although, I like working in small steps, here are some shortcuts</a:t>
            </a:r>
          </a:p>
          <a:p>
            <a:r>
              <a:rPr lang="en-US" altLang="en-US">
                <a:latin typeface="Lucida Grande" charset="0"/>
                <a:cs typeface="Lucida Grande" charset="0"/>
                <a:sym typeface="Lucida Grande" charset="0"/>
              </a:rPr>
              <a:t>git commit -m “&lt;your msg&gt;”	[doesn’t open up the editor for msg]</a:t>
            </a:r>
          </a:p>
          <a:p>
            <a:r>
              <a:rPr lang="en-US" altLang="en-US">
                <a:latin typeface="Lucida Grande" charset="0"/>
                <a:cs typeface="Lucida Grande" charset="0"/>
                <a:sym typeface="Lucida Grande" charset="0"/>
              </a:rPr>
              <a:t>git commit -am “&lt;your msg&gt;”	[adds the files tracked and uses msg on command-line]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78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>
                <a:latin typeface="Lucida Grande" charset="0"/>
                <a:cs typeface="Lucida Grande" charset="0"/>
                <a:sym typeface="Lucida Grande" charset="0"/>
              </a:rPr>
              <a:t>now do a demo of jim workflow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78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>
                <a:latin typeface="Lucida Grande" charset="0"/>
                <a:cs typeface="Lucida Grande" charset="0"/>
                <a:sym typeface="Lucida Grande" charset="0"/>
              </a:rPr>
              <a:t>now show them a demo of creating ssh key on my ischool account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80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>
                <a:latin typeface="Lucida Grande" charset="0"/>
                <a:cs typeface="Lucida Grande" charset="0"/>
                <a:sym typeface="Lucida Grande" charset="0"/>
              </a:rPr>
              <a:t>show the students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8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>
                <a:latin typeface="Lucida Grande" charset="0"/>
                <a:cs typeface="Lucida Grande" charset="0"/>
                <a:sym typeface="Lucida Grande" charset="0"/>
              </a:rPr>
              <a:t>show the students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3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84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9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2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5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26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28" name="Content Placeholder 2"/>
          <p:cNvSpPr>
            <a:spLocks noGrp="1"/>
          </p:cNvSpPr>
          <p:nvPr>
            <p:ph sz="half" idx="1"/>
          </p:nvPr>
        </p:nvSpPr>
        <p:spPr>
          <a:xfrm>
            <a:off x="8445500" y="2984500"/>
            <a:ext cx="36068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29" name="Content Placeholder 3"/>
          <p:cNvSpPr>
            <a:spLocks noGrp="1"/>
          </p:cNvSpPr>
          <p:nvPr>
            <p:ph sz="half" idx="2"/>
          </p:nvPr>
        </p:nvSpPr>
        <p:spPr>
          <a:xfrm>
            <a:off x="12204700" y="2984500"/>
            <a:ext cx="36068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5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06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07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0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09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4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15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9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20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12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1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6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1917700"/>
            <a:ext cx="3841750" cy="4241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8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1917700"/>
            <a:ext cx="11372850" cy="4241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1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98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1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12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09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984500"/>
            <a:ext cx="76073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0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984500"/>
            <a:ext cx="76073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14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5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7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19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3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04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05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24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0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0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1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82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8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9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80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88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984500"/>
            <a:ext cx="36068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89" name="Content Placeholder 3"/>
          <p:cNvSpPr>
            <a:spLocks noGrp="1"/>
          </p:cNvSpPr>
          <p:nvPr>
            <p:ph sz="half" idx="2"/>
          </p:nvPr>
        </p:nvSpPr>
        <p:spPr>
          <a:xfrm>
            <a:off x="4203700" y="2984500"/>
            <a:ext cx="36068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0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91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2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9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4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7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98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99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22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0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01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102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9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5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8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86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7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77" name="Content Placeholder 2"/>
          <p:cNvSpPr>
            <a:spLocks noGrp="1"/>
          </p:cNvSpPr>
          <p:nvPr>
            <p:ph sz="half" idx="1"/>
          </p:nvPr>
        </p:nvSpPr>
        <p:spPr>
          <a:xfrm>
            <a:off x="444500" y="4572000"/>
            <a:ext cx="3606800" cy="121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78" name="Content Placeholder 3"/>
          <p:cNvSpPr>
            <a:spLocks noGrp="1"/>
          </p:cNvSpPr>
          <p:nvPr>
            <p:ph sz="half" idx="2"/>
          </p:nvPr>
        </p:nvSpPr>
        <p:spPr>
          <a:xfrm>
            <a:off x="4203700" y="4572000"/>
            <a:ext cx="3606800" cy="121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81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2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8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4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5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36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88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89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70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7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9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2" name="Vertical Title 1"/>
          <p:cNvSpPr>
            <a:spLocks noGrp="1"/>
          </p:cNvSpPr>
          <p:nvPr>
            <p:ph type="title" orient="vert"/>
          </p:nvPr>
        </p:nvSpPr>
        <p:spPr>
          <a:xfrm>
            <a:off x="5969000" y="1295400"/>
            <a:ext cx="1841500" cy="4495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1295400"/>
            <a:ext cx="5372100" cy="4495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2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8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9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10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1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12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41300"/>
            <a:ext cx="7607300" cy="866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13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1300"/>
            <a:ext cx="7607300" cy="866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7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18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19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21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4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3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5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26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27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4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15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2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7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0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0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86614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3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866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6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67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6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1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72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69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984500"/>
            <a:ext cx="76073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0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984500"/>
            <a:ext cx="76073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0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51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2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5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4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1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42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43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4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45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1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62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59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6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5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4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0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61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4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75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9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70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6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77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78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9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80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81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8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83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9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6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6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1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72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27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5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6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7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7363"/>
            <a:ext cx="3505200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6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7363"/>
            <a:ext cx="10363200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1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52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6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57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7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4572000"/>
            <a:ext cx="3606800" cy="121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74" name="Content Placeholder 3"/>
          <p:cNvSpPr>
            <a:spLocks noGrp="1"/>
          </p:cNvSpPr>
          <p:nvPr>
            <p:ph sz="half" idx="2"/>
          </p:nvPr>
        </p:nvSpPr>
        <p:spPr>
          <a:xfrm>
            <a:off x="4203700" y="4572000"/>
            <a:ext cx="3606800" cy="121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0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61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2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6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4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3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54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5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9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70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7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6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5" name="Vertical Title 1"/>
          <p:cNvSpPr>
            <a:spLocks noGrp="1"/>
          </p:cNvSpPr>
          <p:nvPr>
            <p:ph type="title" orient="vert"/>
          </p:nvPr>
        </p:nvSpPr>
        <p:spPr>
          <a:xfrm>
            <a:off x="5969000" y="1295400"/>
            <a:ext cx="1841500" cy="4495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6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1295400"/>
            <a:ext cx="5372100" cy="4495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50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43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7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38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45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47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48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55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6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5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8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1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62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6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65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6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6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7994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5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7994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5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26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27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2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0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7363"/>
            <a:ext cx="3505200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3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7363"/>
            <a:ext cx="10363200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3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44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9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40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5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984500"/>
            <a:ext cx="36068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54" name="Content Placeholder 3"/>
          <p:cNvSpPr>
            <a:spLocks noGrp="1"/>
          </p:cNvSpPr>
          <p:nvPr>
            <p:ph sz="half" idx="2"/>
          </p:nvPr>
        </p:nvSpPr>
        <p:spPr>
          <a:xfrm>
            <a:off x="4203700" y="2984500"/>
            <a:ext cx="36068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5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46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47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4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49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3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94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6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57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5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4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35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23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4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0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25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40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5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6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37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34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35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8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9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0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3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2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96" name="Content Placeholder 2"/>
          <p:cNvSpPr>
            <a:spLocks noGrp="1"/>
          </p:cNvSpPr>
          <p:nvPr>
            <p:ph sz="half" idx="1"/>
          </p:nvPr>
        </p:nvSpPr>
        <p:spPr>
          <a:xfrm>
            <a:off x="444500" y="4940300"/>
            <a:ext cx="7607300" cy="121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97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4940300"/>
            <a:ext cx="7607300" cy="121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44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45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6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47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4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1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7994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4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7994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3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38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2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19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20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25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6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8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8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99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00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0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02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30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3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35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3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4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33638"/>
            <a:ext cx="3841750" cy="58023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1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33638"/>
            <a:ext cx="1137285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4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25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3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16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0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1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04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5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0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7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8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09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1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1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1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1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33638"/>
            <a:ext cx="3841750" cy="58023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0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33638"/>
            <a:ext cx="1137285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1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32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53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4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55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45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46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7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48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49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5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1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4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35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3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9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40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14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4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7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33638"/>
            <a:ext cx="3841750" cy="58023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3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33638"/>
            <a:ext cx="1137285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5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86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7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3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04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05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7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78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98" name="Content Placeholder 2"/>
          <p:cNvSpPr>
            <a:spLocks noGrp="1"/>
          </p:cNvSpPr>
          <p:nvPr>
            <p:ph sz="half" idx="1"/>
          </p:nvPr>
        </p:nvSpPr>
        <p:spPr>
          <a:xfrm>
            <a:off x="444500" y="7569200"/>
            <a:ext cx="76073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99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7569200"/>
            <a:ext cx="76073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9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9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9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9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8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8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9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80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8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0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6400800"/>
            <a:ext cx="3841750" cy="2298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9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6400800"/>
            <a:ext cx="11372850" cy="2298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8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69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8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89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19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6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67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59" name="Content Placeholder 2"/>
          <p:cNvSpPr>
            <a:spLocks noGrp="1"/>
          </p:cNvSpPr>
          <p:nvPr>
            <p:ph sz="half" idx="1"/>
          </p:nvPr>
        </p:nvSpPr>
        <p:spPr>
          <a:xfrm>
            <a:off x="444500" y="7569200"/>
            <a:ext cx="76073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60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7569200"/>
            <a:ext cx="76073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7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78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79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8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81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4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75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7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1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62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16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6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6400800"/>
            <a:ext cx="3841750" cy="2298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7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6400800"/>
            <a:ext cx="11372850" cy="2298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917700"/>
            <a:ext cx="15367000" cy="303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4857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4940300"/>
            <a:ext cx="15367000" cy="121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4910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45500" y="2984500"/>
            <a:ext cx="7366000" cy="5473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4889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984500"/>
            <a:ext cx="15367000" cy="5473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4907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984500"/>
            <a:ext cx="7366000" cy="5473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295400"/>
            <a:ext cx="7366000" cy="3289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4886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4572000"/>
            <a:ext cx="7366000" cy="121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41300"/>
            <a:ext cx="15367000" cy="8661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4894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984500"/>
            <a:ext cx="15367000" cy="5473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295400"/>
            <a:ext cx="7366000" cy="3289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49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4572000"/>
            <a:ext cx="7366000" cy="121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4923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984500"/>
            <a:ext cx="7366000" cy="5473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022600"/>
            <a:ext cx="15367000" cy="3098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6959600"/>
            <a:ext cx="15367000" cy="1206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6959600"/>
            <a:ext cx="15367000" cy="1206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6400800"/>
            <a:ext cx="15367000" cy="1181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489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7569200"/>
            <a:ext cx="15367000" cy="1130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6400800"/>
            <a:ext cx="15367000" cy="1181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4915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7569200"/>
            <a:ext cx="15367000" cy="1130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Rectangle 1"/>
          <p:cNvSpPr>
            <a:spLocks noGrp="1" noChangeArrowheads="1"/>
          </p:cNvSpPr>
          <p:nvPr>
            <p:ph type="title"/>
          </p:nvPr>
        </p:nvSpPr>
        <p:spPr>
          <a:xfrm>
            <a:off x="444500" y="3441700"/>
            <a:ext cx="15367000" cy="3035300"/>
          </a:xfrm>
        </p:spPr>
        <p:txBody>
          <a:bodyPr/>
          <a:lstStyle/>
          <a:p>
            <a:r>
              <a:rPr lang="en-US" altLang="en-US" dirty="0" err="1"/>
              <a:t>git</a:t>
            </a:r>
            <a:r>
              <a:rPr lang="en-US" altLang="en-US" dirty="0"/>
              <a:t> 	+ 	</a:t>
            </a:r>
            <a:r>
              <a:rPr lang="en-US" altLang="en-US" dirty="0" err="1"/>
              <a:t>Github</a:t>
            </a:r>
            <a:r>
              <a:rPr lang="en-US" altLang="en-US" dirty="0"/>
              <a:t> </a:t>
            </a:r>
          </a:p>
        </p:txBody>
      </p:sp>
      <p:sp>
        <p:nvSpPr>
          <p:cNvPr id="104858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4500" y="6464300"/>
            <a:ext cx="15367000" cy="1219200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i="1"/>
              <a:t>better </a:t>
            </a:r>
            <a:r>
              <a:rPr lang="en-US" altLang="en-US"/>
              <a:t>workflow</a:t>
            </a:r>
          </a:p>
        </p:txBody>
      </p:sp>
      <p:pic>
        <p:nvPicPr>
          <p:cNvPr id="2097152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7975" y="2192338"/>
            <a:ext cx="3175000" cy="28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800" y="270510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2" name="TextBox 1049375"/>
          <p:cNvSpPr txBox="1"/>
          <p:nvPr/>
        </p:nvSpPr>
        <p:spPr>
          <a:xfrm>
            <a:off x="12547600" y="7239000"/>
            <a:ext cx="34925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2800" dirty="0" smtClean="0">
                <a:solidFill>
                  <a:schemeClr val="tx1"/>
                </a:solidFill>
                <a:latin typeface="+mj-lt"/>
              </a:rPr>
              <a:t>Presented by: 		DEXTOR</a:t>
            </a:r>
          </a:p>
          <a:p>
            <a:pPr algn="l"/>
            <a:r>
              <a:rPr lang="en-GB" sz="2800" dirty="0" smtClean="0">
                <a:solidFill>
                  <a:schemeClr val="tx1"/>
                </a:solidFill>
                <a:latin typeface="+mj-lt"/>
              </a:rPr>
              <a:t>	</a:t>
            </a:r>
            <a:r>
              <a:rPr lang="en-GB" sz="28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GB" sz="2800" dirty="0" err="1" smtClean="0">
                <a:solidFill>
                  <a:schemeClr val="tx1"/>
                </a:solidFill>
                <a:latin typeface="+mj-lt"/>
              </a:rPr>
              <a:t>IIIrd</a:t>
            </a:r>
            <a:r>
              <a:rPr lang="en-GB" sz="28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+mj-lt"/>
              </a:rPr>
              <a:t>CSE </a:t>
            </a:r>
            <a:r>
              <a:rPr lang="en-GB" sz="2800" dirty="0" smtClean="0">
                <a:solidFill>
                  <a:schemeClr val="tx1"/>
                </a:solidFill>
                <a:latin typeface="+mj-lt"/>
              </a:rPr>
              <a:t>A	</a:t>
            </a:r>
            <a:r>
              <a:rPr lang="en-GB" sz="2800" dirty="0" smtClean="0">
                <a:solidFill>
                  <a:schemeClr val="tx1"/>
                </a:solidFill>
                <a:latin typeface="+mj-lt"/>
              </a:rPr>
              <a:t>17104041</a:t>
            </a:r>
            <a:endParaRPr lang="en-GB" sz="2800" dirty="0" smtClean="0">
              <a:solidFill>
                <a:schemeClr val="tx1"/>
              </a:solidFill>
              <a:latin typeface="+mj-lt"/>
            </a:endParaRPr>
          </a:p>
          <a:p>
            <a:pPr algn="l"/>
            <a:endParaRPr lang="en-GB" sz="32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6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687" name="Rectangle 3"/>
          <p:cNvSpPr/>
          <p:nvPr/>
        </p:nvSpPr>
        <p:spPr bwMode="auto">
          <a:xfrm>
            <a:off x="3784600" y="2209800"/>
            <a:ext cx="78105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add &lt;filename&gt;</a:t>
            </a:r>
          </a:p>
        </p:txBody>
      </p:sp>
      <p:sp>
        <p:nvSpPr>
          <p:cNvPr id="1048688" name="Rectangle 4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689" name="Line 5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90" name="Line 6"/>
          <p:cNvSpPr>
            <a:spLocks noChangeShapeType="1"/>
          </p:cNvSpPr>
          <p:nvPr/>
        </p:nvSpPr>
        <p:spPr bwMode="auto">
          <a:xfrm flipH="1">
            <a:off x="6497638" y="6184900"/>
            <a:ext cx="731837" cy="0"/>
          </a:xfrm>
          <a:prstGeom prst="line">
            <a:avLst/>
          </a:prstGeom>
          <a:noFill/>
          <a:ln w="25400" cap="flat">
            <a:solidFill>
              <a:srgbClr val="80808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91" name="Rectangle 7"/>
          <p:cNvSpPr/>
          <p:nvPr/>
        </p:nvSpPr>
        <p:spPr bwMode="auto">
          <a:xfrm>
            <a:off x="4508500" y="5918200"/>
            <a:ext cx="1866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staging area</a:t>
            </a:r>
          </a:p>
        </p:txBody>
      </p:sp>
      <p:sp>
        <p:nvSpPr>
          <p:cNvPr id="1048692" name="Rectangle 8"/>
          <p:cNvSpPr/>
          <p:nvPr/>
        </p:nvSpPr>
        <p:spPr bwMode="auto">
          <a:xfrm>
            <a:off x="3822700" y="3289300"/>
            <a:ext cx="4914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$ git status</a:t>
            </a:r>
          </a:p>
        </p:txBody>
      </p:sp>
      <p:pic>
        <p:nvPicPr>
          <p:cNvPr id="209716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42200" y="4392613"/>
            <a:ext cx="8585200" cy="279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93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694" name="Rectangle 3"/>
          <p:cNvSpPr/>
          <p:nvPr/>
        </p:nvSpPr>
        <p:spPr bwMode="auto">
          <a:xfrm>
            <a:off x="3784600" y="2209800"/>
            <a:ext cx="78105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commit</a:t>
            </a:r>
          </a:p>
        </p:txBody>
      </p:sp>
      <p:sp>
        <p:nvSpPr>
          <p:cNvPr id="1048695" name="Rectangle 4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696" name="Line 5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97" name="Line 6"/>
          <p:cNvSpPr>
            <a:spLocks noChangeShapeType="1"/>
          </p:cNvSpPr>
          <p:nvPr/>
        </p:nvSpPr>
        <p:spPr bwMode="auto">
          <a:xfrm flipH="1">
            <a:off x="6497638" y="4686300"/>
            <a:ext cx="731837" cy="0"/>
          </a:xfrm>
          <a:prstGeom prst="line">
            <a:avLst/>
          </a:prstGeom>
          <a:noFill/>
          <a:ln w="25400" cap="flat">
            <a:solidFill>
              <a:srgbClr val="80808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98" name="Rectangle 7"/>
          <p:cNvSpPr/>
          <p:nvPr/>
        </p:nvSpPr>
        <p:spPr bwMode="auto">
          <a:xfrm>
            <a:off x="4051300" y="4419600"/>
            <a:ext cx="23241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your commit msg</a:t>
            </a:r>
          </a:p>
        </p:txBody>
      </p:sp>
      <p:sp>
        <p:nvSpPr>
          <p:cNvPr id="1048699" name="Rectangle 8"/>
          <p:cNvSpPr/>
          <p:nvPr/>
        </p:nvSpPr>
        <p:spPr bwMode="auto">
          <a:xfrm>
            <a:off x="3822700" y="3289300"/>
            <a:ext cx="4914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$ git status</a:t>
            </a:r>
          </a:p>
        </p:txBody>
      </p:sp>
      <p:pic>
        <p:nvPicPr>
          <p:cNvPr id="209716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2200" y="4552950"/>
            <a:ext cx="87122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02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703" name="Rectangle 3"/>
          <p:cNvSpPr/>
          <p:nvPr/>
        </p:nvSpPr>
        <p:spPr bwMode="auto">
          <a:xfrm>
            <a:off x="3784600" y="2209800"/>
            <a:ext cx="78105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reset</a:t>
            </a:r>
          </a:p>
        </p:txBody>
      </p:sp>
      <p:sp>
        <p:nvSpPr>
          <p:cNvPr id="1048704" name="Rectangle 4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05" name="Line 5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06" name="Rectangle 6"/>
          <p:cNvSpPr/>
          <p:nvPr/>
        </p:nvSpPr>
        <p:spPr bwMode="auto">
          <a:xfrm>
            <a:off x="3822700" y="3295650"/>
            <a:ext cx="32893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(undo add)</a:t>
            </a:r>
          </a:p>
        </p:txBody>
      </p:sp>
      <p:pic>
        <p:nvPicPr>
          <p:cNvPr id="209717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6525" y="3403600"/>
            <a:ext cx="8156575" cy="50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07" name="Line 8"/>
          <p:cNvSpPr>
            <a:spLocks noChangeShapeType="1"/>
          </p:cNvSpPr>
          <p:nvPr/>
        </p:nvSpPr>
        <p:spPr bwMode="auto">
          <a:xfrm flipH="1">
            <a:off x="6624638" y="4610100"/>
            <a:ext cx="731837" cy="0"/>
          </a:xfrm>
          <a:prstGeom prst="line">
            <a:avLst/>
          </a:prstGeom>
          <a:noFill/>
          <a:ln w="25400" cap="flat">
            <a:solidFill>
              <a:srgbClr val="80808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08" name="Rectangle 9"/>
          <p:cNvSpPr/>
          <p:nvPr/>
        </p:nvSpPr>
        <p:spPr bwMode="auto">
          <a:xfrm>
            <a:off x="3975100" y="4343400"/>
            <a:ext cx="25273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changes staged</a:t>
            </a:r>
          </a:p>
        </p:txBody>
      </p:sp>
      <p:sp>
        <p:nvSpPr>
          <p:cNvPr id="1048709" name="Line 10"/>
          <p:cNvSpPr>
            <a:spLocks noChangeShapeType="1"/>
          </p:cNvSpPr>
          <p:nvPr/>
        </p:nvSpPr>
        <p:spPr bwMode="auto">
          <a:xfrm flipH="1">
            <a:off x="6624638" y="6972300"/>
            <a:ext cx="731837" cy="0"/>
          </a:xfrm>
          <a:prstGeom prst="line">
            <a:avLst/>
          </a:prstGeom>
          <a:noFill/>
          <a:ln w="25400" cap="flat">
            <a:solidFill>
              <a:srgbClr val="80808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10" name="Rectangle 11"/>
          <p:cNvSpPr/>
          <p:nvPr/>
        </p:nvSpPr>
        <p:spPr bwMode="auto">
          <a:xfrm>
            <a:off x="3975100" y="6705600"/>
            <a:ext cx="25273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changes unstaged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11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712" name="Rectangle 3"/>
          <p:cNvSpPr/>
          <p:nvPr/>
        </p:nvSpPr>
        <p:spPr bwMode="auto">
          <a:xfrm>
            <a:off x="3784600" y="2209800"/>
            <a:ext cx="91059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reset --soft HEAD^</a:t>
            </a:r>
          </a:p>
        </p:txBody>
      </p:sp>
      <p:sp>
        <p:nvSpPr>
          <p:cNvPr id="1048713" name="Rectangle 4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</p:txBody>
      </p:sp>
      <p:sp>
        <p:nvSpPr>
          <p:cNvPr id="1048714" name="Line 5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15" name="Rectangle 6"/>
          <p:cNvSpPr/>
          <p:nvPr/>
        </p:nvSpPr>
        <p:spPr bwMode="auto">
          <a:xfrm>
            <a:off x="8585200" y="3232150"/>
            <a:ext cx="32893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(undo a commit and redo)</a:t>
            </a:r>
          </a:p>
        </p:txBody>
      </p:sp>
      <p:sp>
        <p:nvSpPr>
          <p:cNvPr id="1048716" name="Rectangle 7"/>
          <p:cNvSpPr/>
          <p:nvPr/>
        </p:nvSpPr>
        <p:spPr bwMode="auto">
          <a:xfrm>
            <a:off x="3784600" y="4038600"/>
            <a:ext cx="91059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reset --hard HEAD~3 </a:t>
            </a:r>
          </a:p>
        </p:txBody>
      </p:sp>
      <p:sp>
        <p:nvSpPr>
          <p:cNvPr id="1048717" name="Rectangle 8"/>
          <p:cNvSpPr/>
          <p:nvPr/>
        </p:nvSpPr>
        <p:spPr bwMode="auto">
          <a:xfrm>
            <a:off x="7137400" y="5029200"/>
            <a:ext cx="69850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 dirty="0">
                <a:solidFill>
                  <a:srgbClr val="9A9A9A"/>
                </a:solidFill>
                <a:cs typeface="Gill Sans Light" charset="0"/>
              </a:rPr>
              <a:t>Rewind the branch to get rid of last three commits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18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719" name="Rectangle 3"/>
          <p:cNvSpPr/>
          <p:nvPr/>
        </p:nvSpPr>
        <p:spPr bwMode="auto">
          <a:xfrm>
            <a:off x="3784600" y="2209800"/>
            <a:ext cx="91059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rm &lt;filename&gt;</a:t>
            </a:r>
          </a:p>
        </p:txBody>
      </p:sp>
      <p:sp>
        <p:nvSpPr>
          <p:cNvPr id="1048720" name="Rectangle 4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21" name="Line 5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22" name="Rectangle 6"/>
          <p:cNvSpPr/>
          <p:nvPr/>
        </p:nvSpPr>
        <p:spPr bwMode="auto">
          <a:xfrm>
            <a:off x="11938000" y="2743200"/>
            <a:ext cx="32893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 dirty="0">
                <a:solidFill>
                  <a:srgbClr val="9A9A9A"/>
                </a:solidFill>
                <a:cs typeface="Gill Sans Light" charset="0"/>
              </a:rPr>
              <a:t>remove a file from the repo</a:t>
            </a:r>
          </a:p>
        </p:txBody>
      </p:sp>
      <p:sp>
        <p:nvSpPr>
          <p:cNvPr id="1048723" name="Rectangle 7"/>
          <p:cNvSpPr/>
          <p:nvPr/>
        </p:nvSpPr>
        <p:spPr bwMode="auto">
          <a:xfrm>
            <a:off x="9194800" y="3638550"/>
            <a:ext cx="61214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as expected, you will need to commit the change</a:t>
            </a:r>
          </a:p>
        </p:txBody>
      </p:sp>
      <p:sp>
        <p:nvSpPr>
          <p:cNvPr id="1048724" name="Rectangle 8"/>
          <p:cNvSpPr/>
          <p:nvPr/>
        </p:nvSpPr>
        <p:spPr bwMode="auto">
          <a:xfrm>
            <a:off x="3784600" y="4775200"/>
            <a:ext cx="91059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mv &lt;filename&gt;</a:t>
            </a:r>
          </a:p>
        </p:txBody>
      </p:sp>
      <p:sp>
        <p:nvSpPr>
          <p:cNvPr id="1048725" name="Rectangle 9"/>
          <p:cNvSpPr/>
          <p:nvPr/>
        </p:nvSpPr>
        <p:spPr bwMode="auto">
          <a:xfrm>
            <a:off x="9461500" y="5708650"/>
            <a:ext cx="58547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move/rename a file from the repo</a:t>
            </a:r>
          </a:p>
        </p:txBody>
      </p:sp>
      <p:sp>
        <p:nvSpPr>
          <p:cNvPr id="1048726" name="Rectangle 10"/>
          <p:cNvSpPr/>
          <p:nvPr/>
        </p:nvSpPr>
        <p:spPr bwMode="auto">
          <a:xfrm>
            <a:off x="9194800" y="6203950"/>
            <a:ext cx="61214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as expected, you will need to commit the change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7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728" name="Rectangle 3"/>
          <p:cNvSpPr/>
          <p:nvPr/>
        </p:nvSpPr>
        <p:spPr bwMode="auto">
          <a:xfrm>
            <a:off x="3784600" y="2209800"/>
            <a:ext cx="91059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branch</a:t>
            </a:r>
          </a:p>
        </p:txBody>
      </p:sp>
      <p:sp>
        <p:nvSpPr>
          <p:cNvPr id="1048729" name="Rectangle 4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30" name="Line 5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31" name="Rectangle 6"/>
          <p:cNvSpPr/>
          <p:nvPr/>
        </p:nvSpPr>
        <p:spPr bwMode="auto">
          <a:xfrm>
            <a:off x="13576300" y="2533650"/>
            <a:ext cx="22479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list of branches</a:t>
            </a:r>
          </a:p>
        </p:txBody>
      </p:sp>
      <p:sp>
        <p:nvSpPr>
          <p:cNvPr id="1048732" name="Rectangle 7"/>
          <p:cNvSpPr/>
          <p:nvPr/>
        </p:nvSpPr>
        <p:spPr bwMode="auto">
          <a:xfrm>
            <a:off x="3784600" y="3403600"/>
            <a:ext cx="104013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branch &lt;branchname&gt; </a:t>
            </a:r>
          </a:p>
        </p:txBody>
      </p:sp>
      <p:sp>
        <p:nvSpPr>
          <p:cNvPr id="1048733" name="Rectangle 8"/>
          <p:cNvSpPr/>
          <p:nvPr/>
        </p:nvSpPr>
        <p:spPr bwMode="auto">
          <a:xfrm>
            <a:off x="13855700" y="3829050"/>
            <a:ext cx="19685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new branch</a:t>
            </a:r>
          </a:p>
        </p:txBody>
      </p:sp>
      <p:sp>
        <p:nvSpPr>
          <p:cNvPr id="1048734" name="Rectangle 9"/>
          <p:cNvSpPr/>
          <p:nvPr/>
        </p:nvSpPr>
        <p:spPr bwMode="auto">
          <a:xfrm>
            <a:off x="3784600" y="4838700"/>
            <a:ext cx="104013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checkout &lt;branchname&gt; </a:t>
            </a:r>
          </a:p>
        </p:txBody>
      </p:sp>
      <p:sp>
        <p:nvSpPr>
          <p:cNvPr id="1048735" name="Rectangle 10"/>
          <p:cNvSpPr/>
          <p:nvPr/>
        </p:nvSpPr>
        <p:spPr bwMode="auto">
          <a:xfrm>
            <a:off x="13855700" y="5264150"/>
            <a:ext cx="19685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switch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6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737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38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09717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0700" y="2498725"/>
            <a:ext cx="8966200" cy="4144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9" name="Line 6"/>
          <p:cNvSpPr>
            <a:spLocks noChangeShapeType="1"/>
          </p:cNvSpPr>
          <p:nvPr/>
        </p:nvSpPr>
        <p:spPr bwMode="auto">
          <a:xfrm flipH="1">
            <a:off x="5964238" y="3606800"/>
            <a:ext cx="731837" cy="0"/>
          </a:xfrm>
          <a:prstGeom prst="line">
            <a:avLst/>
          </a:prstGeom>
          <a:noFill/>
          <a:ln w="25400" cap="flat">
            <a:solidFill>
              <a:srgbClr val="80808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40" name="Rectangle 7"/>
          <p:cNvSpPr/>
          <p:nvPr/>
        </p:nvSpPr>
        <p:spPr bwMode="auto">
          <a:xfrm>
            <a:off x="3733800" y="3333750"/>
            <a:ext cx="2108200" cy="46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new branch </a:t>
            </a:r>
            <a:r>
              <a:rPr lang="en-US" altLang="en-US" sz="2400" i="1">
                <a:solidFill>
                  <a:srgbClr val="9A9A9A"/>
                </a:solidFill>
                <a:latin typeface="Gill Sans" charset="0"/>
                <a:cs typeface="Gill Sans" charset="0"/>
                <a:sym typeface="Gill Sans" charset="0"/>
              </a:rPr>
              <a:t>dev</a:t>
            </a:r>
          </a:p>
        </p:txBody>
      </p:sp>
      <p:sp>
        <p:nvSpPr>
          <p:cNvPr id="1048741" name="Line 8"/>
          <p:cNvSpPr>
            <a:spLocks noChangeShapeType="1"/>
          </p:cNvSpPr>
          <p:nvPr/>
        </p:nvSpPr>
        <p:spPr bwMode="auto">
          <a:xfrm flipH="1">
            <a:off x="5964238" y="4953000"/>
            <a:ext cx="731837" cy="0"/>
          </a:xfrm>
          <a:prstGeom prst="line">
            <a:avLst/>
          </a:prstGeom>
          <a:noFill/>
          <a:ln w="25400" cap="flat">
            <a:solidFill>
              <a:srgbClr val="80808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42" name="Rectangle 9"/>
          <p:cNvSpPr/>
          <p:nvPr/>
        </p:nvSpPr>
        <p:spPr bwMode="auto">
          <a:xfrm>
            <a:off x="3733800" y="4686300"/>
            <a:ext cx="21082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switch branch</a:t>
            </a:r>
          </a:p>
        </p:txBody>
      </p:sp>
      <p:sp>
        <p:nvSpPr>
          <p:cNvPr id="1048743" name="Line 10"/>
          <p:cNvSpPr>
            <a:spLocks noChangeShapeType="1"/>
          </p:cNvSpPr>
          <p:nvPr/>
        </p:nvSpPr>
        <p:spPr bwMode="auto">
          <a:xfrm flipH="1">
            <a:off x="5964238" y="2946400"/>
            <a:ext cx="731837" cy="0"/>
          </a:xfrm>
          <a:prstGeom prst="line">
            <a:avLst/>
          </a:prstGeom>
          <a:noFill/>
          <a:ln w="25400" cap="flat">
            <a:solidFill>
              <a:srgbClr val="80808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44" name="Rectangle 11"/>
          <p:cNvSpPr/>
          <p:nvPr/>
        </p:nvSpPr>
        <p:spPr bwMode="auto">
          <a:xfrm>
            <a:off x="3733800" y="2679700"/>
            <a:ext cx="21082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branch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45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746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47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48" name="Rectangle 5"/>
          <p:cNvSpPr/>
          <p:nvPr/>
        </p:nvSpPr>
        <p:spPr bwMode="auto">
          <a:xfrm>
            <a:off x="3784600" y="2235200"/>
            <a:ext cx="104013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merge &lt;branchname&gt; </a:t>
            </a:r>
          </a:p>
        </p:txBody>
      </p:sp>
      <p:sp>
        <p:nvSpPr>
          <p:cNvPr id="1048749" name="Rectangle 6"/>
          <p:cNvSpPr/>
          <p:nvPr/>
        </p:nvSpPr>
        <p:spPr bwMode="auto">
          <a:xfrm>
            <a:off x="13855700" y="2660650"/>
            <a:ext cx="19685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merge branches</a:t>
            </a:r>
          </a:p>
        </p:txBody>
      </p:sp>
      <p:pic>
        <p:nvPicPr>
          <p:cNvPr id="209717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750" y="3471863"/>
            <a:ext cx="8293100" cy="506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0" name="Line 8"/>
          <p:cNvSpPr>
            <a:spLocks noChangeShapeType="1"/>
          </p:cNvSpPr>
          <p:nvPr/>
        </p:nvSpPr>
        <p:spPr bwMode="auto">
          <a:xfrm flipH="1">
            <a:off x="6675438" y="6515100"/>
            <a:ext cx="731837" cy="0"/>
          </a:xfrm>
          <a:prstGeom prst="line">
            <a:avLst/>
          </a:prstGeom>
          <a:noFill/>
          <a:ln w="25400" cap="flat">
            <a:solidFill>
              <a:srgbClr val="80808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51" name="Rectangle 9"/>
          <p:cNvSpPr/>
          <p:nvPr/>
        </p:nvSpPr>
        <p:spPr bwMode="auto">
          <a:xfrm>
            <a:off x="4025900" y="6248400"/>
            <a:ext cx="25273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branch merge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2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753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54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55" name="Rectangle 5"/>
          <p:cNvSpPr/>
          <p:nvPr/>
        </p:nvSpPr>
        <p:spPr bwMode="auto">
          <a:xfrm>
            <a:off x="3937000" y="2057400"/>
            <a:ext cx="5765800" cy="482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marL="685800"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log </a:t>
            </a:r>
          </a:p>
          <a:p>
            <a:pPr lvl="1">
              <a:spcBef>
                <a:spcPts val="600"/>
              </a:spcBef>
            </a:pPr>
            <a:r>
              <a:rPr lang="en-US" altLang="en-US" sz="4800">
                <a:solidFill>
                  <a:srgbClr val="4D4D4D"/>
                </a:solidFill>
                <a:cs typeface="Gill Sans Light" charset="0"/>
              </a:rPr>
              <a:t>--graph </a:t>
            </a:r>
          </a:p>
          <a:p>
            <a:pPr lvl="1">
              <a:spcBef>
                <a:spcPts val="600"/>
              </a:spcBef>
            </a:pPr>
            <a:r>
              <a:rPr lang="en-US" altLang="en-US" sz="4800">
                <a:solidFill>
                  <a:srgbClr val="4D4D4D"/>
                </a:solidFill>
                <a:cs typeface="Gill Sans Light" charset="0"/>
              </a:rPr>
              <a:t>--decorate </a:t>
            </a:r>
          </a:p>
          <a:p>
            <a:pPr lvl="1">
              <a:spcBef>
                <a:spcPts val="600"/>
              </a:spcBef>
            </a:pPr>
            <a:r>
              <a:rPr lang="en-US" altLang="en-US" sz="4800">
                <a:solidFill>
                  <a:srgbClr val="4D4D4D"/>
                </a:solidFill>
                <a:cs typeface="Gill Sans Light" charset="0"/>
              </a:rPr>
              <a:t>--abbrev-commit </a:t>
            </a:r>
          </a:p>
          <a:p>
            <a:pPr lvl="1">
              <a:spcBef>
                <a:spcPts val="600"/>
              </a:spcBef>
            </a:pPr>
            <a:r>
              <a:rPr lang="en-US" altLang="en-US" sz="4800">
                <a:solidFill>
                  <a:srgbClr val="4D4D4D"/>
                </a:solidFill>
                <a:cs typeface="Gill Sans Light" charset="0"/>
              </a:rPr>
              <a:t>--all </a:t>
            </a:r>
          </a:p>
          <a:p>
            <a:pPr lvl="1">
              <a:spcBef>
                <a:spcPts val="600"/>
              </a:spcBef>
            </a:pPr>
            <a:r>
              <a:rPr lang="en-US" altLang="en-US" sz="4800">
                <a:solidFill>
                  <a:srgbClr val="4D4D4D"/>
                </a:solidFill>
                <a:cs typeface="Gill Sans Light" charset="0"/>
              </a:rPr>
              <a:t>--pretty=oneline</a:t>
            </a:r>
          </a:p>
        </p:txBody>
      </p:sp>
      <p:pic>
        <p:nvPicPr>
          <p:cNvPr id="2097180" name="Picture 7"/>
          <p:cNvPicPr>
            <a:picLocks noChangeAspect="1" noChangeArrowheads="1"/>
          </p:cNvPicPr>
          <p:nvPr/>
        </p:nvPicPr>
        <p:blipFill>
          <a:blip r:embed="rId3" cstate="print"/>
          <a:srcRect r="58679"/>
          <a:stretch>
            <a:fillRect/>
          </a:stretch>
        </p:blipFill>
        <p:spPr bwMode="auto">
          <a:xfrm>
            <a:off x="11480800" y="2870200"/>
            <a:ext cx="4787900" cy="5681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6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757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58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59" name="Rectangle 5"/>
          <p:cNvSpPr/>
          <p:nvPr/>
        </p:nvSpPr>
        <p:spPr bwMode="auto">
          <a:xfrm>
            <a:off x="3937000" y="2057400"/>
            <a:ext cx="10858500" cy="2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marL="685800"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 dirty="0">
                <a:solidFill>
                  <a:srgbClr val="4D4D4D"/>
                </a:solidFill>
                <a:cs typeface="Gill Sans Light" charset="0"/>
              </a:rPr>
              <a:t>~/.</a:t>
            </a:r>
            <a:r>
              <a:rPr lang="en-US" altLang="en-US" sz="6400" dirty="0" err="1">
                <a:solidFill>
                  <a:srgbClr val="4D4D4D"/>
                </a:solidFill>
                <a:cs typeface="Gill Sans Light" charset="0"/>
              </a:rPr>
              <a:t>gitconfig</a:t>
            </a:r>
            <a:endParaRPr lang="en-US" altLang="en-US" sz="6400" dirty="0">
              <a:solidFill>
                <a:srgbClr val="4D4D4D"/>
              </a:solidFill>
              <a:cs typeface="Gill Sans Light" charset="0"/>
            </a:endParaRPr>
          </a:p>
          <a:p>
            <a:pPr lvl="1">
              <a:spcBef>
                <a:spcPts val="600"/>
              </a:spcBef>
            </a:pP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[alias]</a:t>
            </a:r>
          </a:p>
          <a:p>
            <a:pPr lvl="1">
              <a:spcBef>
                <a:spcPts val="600"/>
              </a:spcBef>
            </a:pP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l = log --pretty=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oneline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-n 20 --graph</a:t>
            </a:r>
          </a:p>
        </p:txBody>
      </p:sp>
      <p:pic>
        <p:nvPicPr>
          <p:cNvPr id="2097182" name="Picture 6"/>
          <p:cNvPicPr>
            <a:picLocks noChangeAspect="1" noChangeArrowheads="1"/>
          </p:cNvPicPr>
          <p:nvPr/>
        </p:nvPicPr>
        <p:blipFill>
          <a:blip r:embed="rId3" cstate="print"/>
          <a:srcRect t="10526" r="162" b="876"/>
          <a:stretch>
            <a:fillRect/>
          </a:stretch>
        </p:blipFill>
        <p:spPr bwMode="auto">
          <a:xfrm>
            <a:off x="4686300" y="5003800"/>
            <a:ext cx="88011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6300" y="6551613"/>
            <a:ext cx="6299200" cy="237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6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</a:t>
            </a:r>
          </a:p>
        </p:txBody>
      </p:sp>
      <p:sp>
        <p:nvSpPr>
          <p:cNvPr id="1048587" name="Rectangle 3"/>
          <p:cNvSpPr/>
          <p:nvPr/>
        </p:nvSpPr>
        <p:spPr bwMode="auto">
          <a:xfrm>
            <a:off x="812800" y="3937000"/>
            <a:ext cx="8331200" cy="218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4800">
                <a:solidFill>
                  <a:srgbClr val="4D4D4D"/>
                </a:solidFill>
                <a:cs typeface="Gill Sans Light" charset="0"/>
              </a:rPr>
              <a:t>git is an open source, distributed version control system designed for </a:t>
            </a:r>
            <a:r>
              <a:rPr lang="en-US" altLang="en-US" sz="4800" i="1">
                <a:solidFill>
                  <a:srgbClr val="4D4D4D"/>
                </a:solidFill>
                <a:latin typeface="Gill Sans" charset="0"/>
                <a:cs typeface="Gill Sans" charset="0"/>
                <a:sym typeface="Gill Sans" charset="0"/>
              </a:rPr>
              <a:t>speed and efficiency</a:t>
            </a:r>
          </a:p>
        </p:txBody>
      </p:sp>
      <p:sp>
        <p:nvSpPr>
          <p:cNvPr id="1048588" name="Freeform 4"/>
          <p:cNvSpPr/>
          <p:nvPr/>
        </p:nvSpPr>
        <p:spPr bwMode="auto">
          <a:xfrm>
            <a:off x="13719175" y="4537075"/>
            <a:ext cx="365125" cy="363538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FCB6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589" name="Freeform 5"/>
          <p:cNvSpPr/>
          <p:nvPr/>
        </p:nvSpPr>
        <p:spPr bwMode="auto">
          <a:xfrm>
            <a:off x="12250738" y="4891088"/>
            <a:ext cx="365125" cy="363537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F84D9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590" name="Freeform 6"/>
          <p:cNvSpPr/>
          <p:nvPr/>
        </p:nvSpPr>
        <p:spPr bwMode="auto">
          <a:xfrm>
            <a:off x="10841038" y="6011863"/>
            <a:ext cx="365125" cy="363537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A3D97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591" name="Line 7"/>
          <p:cNvSpPr>
            <a:spLocks noChangeShapeType="1"/>
          </p:cNvSpPr>
          <p:nvPr/>
        </p:nvSpPr>
        <p:spPr bwMode="auto">
          <a:xfrm>
            <a:off x="13719175" y="3973513"/>
            <a:ext cx="0" cy="2692400"/>
          </a:xfrm>
          <a:prstGeom prst="line">
            <a:avLst/>
          </a:prstGeom>
          <a:noFill/>
          <a:ln w="25400" cap="flat">
            <a:solidFill>
              <a:srgbClr val="FE936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592" name="Oval 8"/>
          <p:cNvSpPr/>
          <p:nvPr/>
        </p:nvSpPr>
        <p:spPr bwMode="auto">
          <a:xfrm flipH="1">
            <a:off x="13644563" y="4157663"/>
            <a:ext cx="147637" cy="147637"/>
          </a:xfrm>
          <a:prstGeom prst="ellipse">
            <a:avLst/>
          </a:prstGeom>
          <a:solidFill>
            <a:srgbClr val="FFB79B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593" name="Oval 9"/>
          <p:cNvSpPr/>
          <p:nvPr/>
        </p:nvSpPr>
        <p:spPr bwMode="auto">
          <a:xfrm flipH="1">
            <a:off x="13644563" y="4659313"/>
            <a:ext cx="147637" cy="147637"/>
          </a:xfrm>
          <a:prstGeom prst="ellipse">
            <a:avLst/>
          </a:prstGeom>
          <a:solidFill>
            <a:srgbClr val="FFB79B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594" name="Oval 10"/>
          <p:cNvSpPr/>
          <p:nvPr/>
        </p:nvSpPr>
        <p:spPr bwMode="auto">
          <a:xfrm flipH="1">
            <a:off x="13644563" y="5622925"/>
            <a:ext cx="147637" cy="147638"/>
          </a:xfrm>
          <a:prstGeom prst="ellipse">
            <a:avLst/>
          </a:prstGeom>
          <a:solidFill>
            <a:srgbClr val="FFB79B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595" name="Oval 11"/>
          <p:cNvSpPr/>
          <p:nvPr/>
        </p:nvSpPr>
        <p:spPr bwMode="auto">
          <a:xfrm flipH="1">
            <a:off x="13644563" y="6262688"/>
            <a:ext cx="147637" cy="147637"/>
          </a:xfrm>
          <a:prstGeom prst="ellipse">
            <a:avLst/>
          </a:prstGeom>
          <a:solidFill>
            <a:srgbClr val="FFB79B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596" name="Line 12"/>
          <p:cNvSpPr>
            <a:spLocks noChangeShapeType="1"/>
          </p:cNvSpPr>
          <p:nvPr/>
        </p:nvSpPr>
        <p:spPr bwMode="auto">
          <a:xfrm>
            <a:off x="13719175" y="6788150"/>
            <a:ext cx="0" cy="579438"/>
          </a:xfrm>
          <a:prstGeom prst="line">
            <a:avLst/>
          </a:prstGeom>
          <a:noFill/>
          <a:ln w="25400" cap="flat">
            <a:solidFill>
              <a:srgbClr val="FE936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597" name="Line 13"/>
          <p:cNvSpPr>
            <a:spLocks noChangeShapeType="1"/>
          </p:cNvSpPr>
          <p:nvPr/>
        </p:nvSpPr>
        <p:spPr bwMode="auto">
          <a:xfrm>
            <a:off x="13719175" y="3036888"/>
            <a:ext cx="0" cy="808037"/>
          </a:xfrm>
          <a:prstGeom prst="line">
            <a:avLst/>
          </a:prstGeom>
          <a:noFill/>
          <a:ln w="25400" cap="flat">
            <a:solidFill>
              <a:srgbClr val="FE936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598" name="Line 14"/>
          <p:cNvSpPr>
            <a:spLocks noChangeShapeType="1"/>
          </p:cNvSpPr>
          <p:nvPr/>
        </p:nvSpPr>
        <p:spPr bwMode="auto">
          <a:xfrm>
            <a:off x="12250738" y="3973513"/>
            <a:ext cx="0" cy="2692400"/>
          </a:xfrm>
          <a:prstGeom prst="line">
            <a:avLst/>
          </a:prstGeom>
          <a:noFill/>
          <a:ln w="25400" cap="flat">
            <a:solidFill>
              <a:srgbClr val="F84D9D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599" name="Oval 15"/>
          <p:cNvSpPr/>
          <p:nvPr/>
        </p:nvSpPr>
        <p:spPr bwMode="auto">
          <a:xfrm flipH="1">
            <a:off x="12176125" y="4354513"/>
            <a:ext cx="147638" cy="147637"/>
          </a:xfrm>
          <a:prstGeom prst="ellipse">
            <a:avLst/>
          </a:prstGeom>
          <a:solidFill>
            <a:srgbClr val="F84D9C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00" name="Oval 16"/>
          <p:cNvSpPr/>
          <p:nvPr/>
        </p:nvSpPr>
        <p:spPr bwMode="auto">
          <a:xfrm flipH="1">
            <a:off x="12176125" y="4856163"/>
            <a:ext cx="147638" cy="147637"/>
          </a:xfrm>
          <a:prstGeom prst="ellipse">
            <a:avLst/>
          </a:prstGeom>
          <a:solidFill>
            <a:srgbClr val="F84D9C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01" name="Oval 17"/>
          <p:cNvSpPr/>
          <p:nvPr/>
        </p:nvSpPr>
        <p:spPr bwMode="auto">
          <a:xfrm flipH="1">
            <a:off x="12166600" y="5210175"/>
            <a:ext cx="147638" cy="147638"/>
          </a:xfrm>
          <a:prstGeom prst="ellipse">
            <a:avLst/>
          </a:prstGeom>
          <a:solidFill>
            <a:srgbClr val="F84D9C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02" name="Oval 18"/>
          <p:cNvSpPr/>
          <p:nvPr/>
        </p:nvSpPr>
        <p:spPr bwMode="auto">
          <a:xfrm flipH="1">
            <a:off x="12176125" y="6065838"/>
            <a:ext cx="147638" cy="147637"/>
          </a:xfrm>
          <a:prstGeom prst="ellipse">
            <a:avLst/>
          </a:prstGeom>
          <a:solidFill>
            <a:srgbClr val="F84D9C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03" name="Line 19"/>
          <p:cNvSpPr>
            <a:spLocks noChangeShapeType="1"/>
          </p:cNvSpPr>
          <p:nvPr/>
        </p:nvSpPr>
        <p:spPr bwMode="auto">
          <a:xfrm>
            <a:off x="12250738" y="6788150"/>
            <a:ext cx="0" cy="579438"/>
          </a:xfrm>
          <a:prstGeom prst="line">
            <a:avLst/>
          </a:prstGeom>
          <a:noFill/>
          <a:ln w="25400" cap="flat">
            <a:solidFill>
              <a:srgbClr val="F84D9C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04" name="Line 20"/>
          <p:cNvSpPr>
            <a:spLocks noChangeShapeType="1"/>
          </p:cNvSpPr>
          <p:nvPr/>
        </p:nvSpPr>
        <p:spPr bwMode="auto">
          <a:xfrm>
            <a:off x="12250738" y="3036888"/>
            <a:ext cx="0" cy="808037"/>
          </a:xfrm>
          <a:prstGeom prst="line">
            <a:avLst/>
          </a:prstGeom>
          <a:noFill/>
          <a:ln w="25400" cap="flat">
            <a:solidFill>
              <a:srgbClr val="F84D9C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05" name="Line 21"/>
          <p:cNvSpPr>
            <a:spLocks noChangeShapeType="1"/>
          </p:cNvSpPr>
          <p:nvPr/>
        </p:nvSpPr>
        <p:spPr bwMode="auto">
          <a:xfrm>
            <a:off x="10841038" y="3973513"/>
            <a:ext cx="0" cy="2692400"/>
          </a:xfrm>
          <a:prstGeom prst="line">
            <a:avLst/>
          </a:prstGeom>
          <a:noFill/>
          <a:ln w="25400" cap="flat">
            <a:solidFill>
              <a:srgbClr val="A3D87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06" name="Oval 22"/>
          <p:cNvSpPr/>
          <p:nvPr/>
        </p:nvSpPr>
        <p:spPr bwMode="auto">
          <a:xfrm flipH="1">
            <a:off x="10768013" y="4984750"/>
            <a:ext cx="147637" cy="146050"/>
          </a:xfrm>
          <a:prstGeom prst="ellipse">
            <a:avLst/>
          </a:prstGeom>
          <a:solidFill>
            <a:srgbClr val="A3D979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07" name="Oval 23"/>
          <p:cNvSpPr/>
          <p:nvPr/>
        </p:nvSpPr>
        <p:spPr bwMode="auto">
          <a:xfrm flipH="1">
            <a:off x="10768013" y="6410325"/>
            <a:ext cx="147637" cy="147638"/>
          </a:xfrm>
          <a:prstGeom prst="ellipse">
            <a:avLst/>
          </a:prstGeom>
          <a:solidFill>
            <a:srgbClr val="A3D979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08" name="Line 24"/>
          <p:cNvSpPr>
            <a:spLocks noChangeShapeType="1"/>
          </p:cNvSpPr>
          <p:nvPr/>
        </p:nvSpPr>
        <p:spPr bwMode="auto">
          <a:xfrm>
            <a:off x="10841038" y="6788150"/>
            <a:ext cx="0" cy="579438"/>
          </a:xfrm>
          <a:prstGeom prst="line">
            <a:avLst/>
          </a:prstGeom>
          <a:noFill/>
          <a:ln w="25400" cap="flat">
            <a:solidFill>
              <a:srgbClr val="A3D879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09" name="Line 25"/>
          <p:cNvSpPr>
            <a:spLocks noChangeShapeType="1"/>
          </p:cNvSpPr>
          <p:nvPr/>
        </p:nvSpPr>
        <p:spPr bwMode="auto">
          <a:xfrm>
            <a:off x="10841038" y="3036888"/>
            <a:ext cx="0" cy="808037"/>
          </a:xfrm>
          <a:prstGeom prst="line">
            <a:avLst/>
          </a:prstGeom>
          <a:noFill/>
          <a:ln w="25400" cap="flat">
            <a:solidFill>
              <a:srgbClr val="A3D879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10" name="Line 26"/>
          <p:cNvSpPr>
            <a:spLocks noChangeShapeType="1"/>
          </p:cNvSpPr>
          <p:nvPr/>
        </p:nvSpPr>
        <p:spPr bwMode="auto">
          <a:xfrm rot="10800000" flipH="1">
            <a:off x="12263438" y="4516438"/>
            <a:ext cx="1446212" cy="590550"/>
          </a:xfrm>
          <a:prstGeom prst="line">
            <a:avLst/>
          </a:prstGeom>
          <a:noFill/>
          <a:ln w="25400" cap="flat">
            <a:solidFill>
              <a:srgbClr val="FCB69B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11" name="Line 27"/>
          <p:cNvSpPr>
            <a:spLocks noChangeShapeType="1"/>
          </p:cNvSpPr>
          <p:nvPr/>
        </p:nvSpPr>
        <p:spPr bwMode="auto">
          <a:xfrm rot="10800000" flipH="1">
            <a:off x="10872788" y="5668963"/>
            <a:ext cx="1379537" cy="577850"/>
          </a:xfrm>
          <a:prstGeom prst="line">
            <a:avLst/>
          </a:prstGeom>
          <a:noFill/>
          <a:ln w="25400" cap="flat">
            <a:solidFill>
              <a:srgbClr val="F64F9C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12" name="Freeform 28"/>
          <p:cNvSpPr/>
          <p:nvPr/>
        </p:nvSpPr>
        <p:spPr bwMode="auto">
          <a:xfrm>
            <a:off x="10831513" y="4881563"/>
            <a:ext cx="365125" cy="363537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A3D97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13" name="Freeform 29"/>
          <p:cNvSpPr/>
          <p:nvPr/>
        </p:nvSpPr>
        <p:spPr bwMode="auto">
          <a:xfrm>
            <a:off x="10477500" y="6296025"/>
            <a:ext cx="363538" cy="365125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A3D97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14" name="Freeform 30"/>
          <p:cNvSpPr/>
          <p:nvPr/>
        </p:nvSpPr>
        <p:spPr bwMode="auto">
          <a:xfrm>
            <a:off x="11895138" y="5972175"/>
            <a:ext cx="365125" cy="363538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F84D9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15" name="Freeform 31"/>
          <p:cNvSpPr/>
          <p:nvPr/>
        </p:nvSpPr>
        <p:spPr bwMode="auto">
          <a:xfrm>
            <a:off x="13719175" y="5500688"/>
            <a:ext cx="365125" cy="363537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FCB6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16" name="Rectangle 32"/>
          <p:cNvSpPr/>
          <p:nvPr/>
        </p:nvSpPr>
        <p:spPr bwMode="auto">
          <a:xfrm>
            <a:off x="9850438" y="7664450"/>
            <a:ext cx="5880100" cy="5588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800" i="1" dirty="0">
                <a:cs typeface="Gill Sans Light" charset="0"/>
              </a:rPr>
              <a:t>(almost) everything is local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60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761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62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63" name="Rectangle 5"/>
          <p:cNvSpPr/>
          <p:nvPr/>
        </p:nvSpPr>
        <p:spPr bwMode="auto">
          <a:xfrm>
            <a:off x="3937000" y="2057400"/>
            <a:ext cx="57658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gitk</a:t>
            </a:r>
          </a:p>
        </p:txBody>
      </p:sp>
      <p:pic>
        <p:nvPicPr>
          <p:cNvPr id="209718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5100" y="2781300"/>
            <a:ext cx="10528300" cy="73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64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Working with others...</a:t>
            </a:r>
          </a:p>
        </p:txBody>
      </p:sp>
      <p:sp>
        <p:nvSpPr>
          <p:cNvPr id="1048765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66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67" name="Rectangle 5"/>
          <p:cNvSpPr/>
          <p:nvPr/>
        </p:nvSpPr>
        <p:spPr bwMode="auto">
          <a:xfrm>
            <a:off x="3937000" y="2057400"/>
            <a:ext cx="57658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github</a:t>
            </a:r>
          </a:p>
        </p:txBody>
      </p:sp>
      <p:pic>
        <p:nvPicPr>
          <p:cNvPr id="2097187" name="Picture 6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8625" y="4097338"/>
            <a:ext cx="6172200" cy="29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68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GitHub</a:t>
            </a:r>
          </a:p>
        </p:txBody>
      </p:sp>
      <p:sp>
        <p:nvSpPr>
          <p:cNvPr id="1048769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70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71" name="Rectangle 5"/>
          <p:cNvSpPr/>
          <p:nvPr/>
        </p:nvSpPr>
        <p:spPr bwMode="auto">
          <a:xfrm>
            <a:off x="3937000" y="2057400"/>
            <a:ext cx="77089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create an account</a:t>
            </a:r>
          </a:p>
        </p:txBody>
      </p:sp>
      <p:pic>
        <p:nvPicPr>
          <p:cNvPr id="2097189" name="Picture 6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25438"/>
            <a:ext cx="12700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0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8275" y="3632200"/>
            <a:ext cx="10126663" cy="79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2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GitHub</a:t>
            </a:r>
          </a:p>
        </p:txBody>
      </p:sp>
      <p:sp>
        <p:nvSpPr>
          <p:cNvPr id="1048773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74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75" name="Rectangle 5"/>
          <p:cNvSpPr/>
          <p:nvPr/>
        </p:nvSpPr>
        <p:spPr bwMode="auto">
          <a:xfrm>
            <a:off x="3937000" y="2057400"/>
            <a:ext cx="77089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add ssh key</a:t>
            </a:r>
          </a:p>
        </p:txBody>
      </p:sp>
      <p:pic>
        <p:nvPicPr>
          <p:cNvPr id="2097192" name="Picture 6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25438"/>
            <a:ext cx="12700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3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0825" y="3981450"/>
            <a:ext cx="9885363" cy="77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6" name="Rectangle 9"/>
          <p:cNvSpPr/>
          <p:nvPr/>
        </p:nvSpPr>
        <p:spPr bwMode="auto">
          <a:xfrm>
            <a:off x="9036050" y="5416550"/>
            <a:ext cx="1092200" cy="254000"/>
          </a:xfrm>
          <a:prstGeom prst="rect">
            <a:avLst/>
          </a:prstGeom>
          <a:noFill/>
          <a:ln w="12700" cap="flat">
            <a:solidFill>
              <a:srgbClr val="FF271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7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GitHub</a:t>
            </a:r>
          </a:p>
        </p:txBody>
      </p:sp>
      <p:sp>
        <p:nvSpPr>
          <p:cNvPr id="1048778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79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80" name="Rectangle 5"/>
          <p:cNvSpPr/>
          <p:nvPr/>
        </p:nvSpPr>
        <p:spPr bwMode="auto">
          <a:xfrm>
            <a:off x="3937000" y="2057400"/>
            <a:ext cx="92710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clone &lt;url&gt; &lt;name&gt;</a:t>
            </a:r>
          </a:p>
        </p:txBody>
      </p:sp>
      <p:pic>
        <p:nvPicPr>
          <p:cNvPr id="2097195" name="Picture 6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25438"/>
            <a:ext cx="12700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38575" y="3867150"/>
            <a:ext cx="10304463" cy="81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81" name="Rectangle 9"/>
          <p:cNvSpPr/>
          <p:nvPr/>
        </p:nvSpPr>
        <p:spPr bwMode="auto">
          <a:xfrm>
            <a:off x="7105650" y="6203950"/>
            <a:ext cx="4292600" cy="431800"/>
          </a:xfrm>
          <a:prstGeom prst="rect">
            <a:avLst/>
          </a:prstGeom>
          <a:noFill/>
          <a:ln w="12700" cap="flat">
            <a:solidFill>
              <a:srgbClr val="FF271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84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GitHub</a:t>
            </a:r>
          </a:p>
        </p:txBody>
      </p:sp>
      <p:sp>
        <p:nvSpPr>
          <p:cNvPr id="1048785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786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787" name="Rectangle 5"/>
          <p:cNvSpPr/>
          <p:nvPr/>
        </p:nvSpPr>
        <p:spPr bwMode="auto">
          <a:xfrm>
            <a:off x="3937000" y="2057400"/>
            <a:ext cx="92710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Fork a repo</a:t>
            </a:r>
          </a:p>
        </p:txBody>
      </p:sp>
      <p:pic>
        <p:nvPicPr>
          <p:cNvPr id="2097198" name="Picture 6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25438"/>
            <a:ext cx="12700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3838" y="3409950"/>
            <a:ext cx="10015537" cy="78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0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GitHub</a:t>
            </a:r>
          </a:p>
        </p:txBody>
      </p:sp>
      <p:sp>
        <p:nvSpPr>
          <p:cNvPr id="1048791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Updating</a:t>
            </a:r>
          </a:p>
        </p:txBody>
      </p:sp>
      <p:sp>
        <p:nvSpPr>
          <p:cNvPr id="1048792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097201" name="Picture 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25438"/>
            <a:ext cx="1270000" cy="1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3" name="Rectangle 6"/>
          <p:cNvSpPr/>
          <p:nvPr/>
        </p:nvSpPr>
        <p:spPr bwMode="auto">
          <a:xfrm>
            <a:off x="3937000" y="2070100"/>
            <a:ext cx="92710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pull</a:t>
            </a:r>
          </a:p>
        </p:txBody>
      </p:sp>
      <p:sp>
        <p:nvSpPr>
          <p:cNvPr id="1048794" name="Rectangle 7"/>
          <p:cNvSpPr/>
          <p:nvPr/>
        </p:nvSpPr>
        <p:spPr bwMode="auto">
          <a:xfrm>
            <a:off x="3937000" y="3213100"/>
            <a:ext cx="92710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push</a:t>
            </a:r>
          </a:p>
        </p:txBody>
      </p:sp>
      <p:sp>
        <p:nvSpPr>
          <p:cNvPr id="1048795" name="Rectangle 8"/>
          <p:cNvSpPr/>
          <p:nvPr/>
        </p:nvSpPr>
        <p:spPr bwMode="auto">
          <a:xfrm>
            <a:off x="8585200" y="2343150"/>
            <a:ext cx="52578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= git fetch + git merge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6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GitHub</a:t>
            </a:r>
          </a:p>
        </p:txBody>
      </p:sp>
      <p:sp>
        <p:nvSpPr>
          <p:cNvPr id="1048797" name="Rectangle 3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Updating</a:t>
            </a:r>
          </a:p>
        </p:txBody>
      </p:sp>
      <p:sp>
        <p:nvSpPr>
          <p:cNvPr id="1048798" name="Line 4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097203" name="Picture 5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25438"/>
            <a:ext cx="1270000" cy="1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9" name="Rectangle 6"/>
          <p:cNvSpPr/>
          <p:nvPr/>
        </p:nvSpPr>
        <p:spPr bwMode="auto">
          <a:xfrm>
            <a:off x="3937000" y="2070100"/>
            <a:ext cx="92710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GitHub Pull Request</a:t>
            </a:r>
          </a:p>
        </p:txBody>
      </p:sp>
      <p:pic>
        <p:nvPicPr>
          <p:cNvPr id="209720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6000" y="3167063"/>
            <a:ext cx="10693400" cy="842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Rectangle 1"/>
          <p:cNvSpPr/>
          <p:nvPr/>
        </p:nvSpPr>
        <p:spPr bwMode="auto">
          <a:xfrm>
            <a:off x="1481138" y="260350"/>
            <a:ext cx="124206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GitHub Ninja Features</a:t>
            </a:r>
          </a:p>
        </p:txBody>
      </p:sp>
      <p:pic>
        <p:nvPicPr>
          <p:cNvPr id="2097205" name="Picture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3838" y="204788"/>
            <a:ext cx="2970213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03" name="Rectangle 3"/>
          <p:cNvSpPr/>
          <p:nvPr/>
        </p:nvSpPr>
        <p:spPr bwMode="auto">
          <a:xfrm>
            <a:off x="2705100" y="2006600"/>
            <a:ext cx="10071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Markdown</a:t>
            </a:r>
          </a:p>
        </p:txBody>
      </p:sp>
      <p:sp>
        <p:nvSpPr>
          <p:cNvPr id="1048804" name="Rectangle 4"/>
          <p:cNvSpPr/>
          <p:nvPr/>
        </p:nvSpPr>
        <p:spPr bwMode="auto">
          <a:xfrm>
            <a:off x="8394700" y="2279650"/>
            <a:ext cx="52578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for documentation</a:t>
            </a:r>
          </a:p>
        </p:txBody>
      </p:sp>
      <p:sp>
        <p:nvSpPr>
          <p:cNvPr id="1048805" name="Rectangle 5"/>
          <p:cNvSpPr/>
          <p:nvPr/>
        </p:nvSpPr>
        <p:spPr bwMode="auto">
          <a:xfrm>
            <a:off x="2705100" y="3175000"/>
            <a:ext cx="78867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Pages</a:t>
            </a:r>
          </a:p>
        </p:txBody>
      </p:sp>
      <p:sp>
        <p:nvSpPr>
          <p:cNvPr id="1048806" name="Rectangle 6"/>
          <p:cNvSpPr/>
          <p:nvPr/>
        </p:nvSpPr>
        <p:spPr bwMode="auto">
          <a:xfrm>
            <a:off x="8394700" y="3448050"/>
            <a:ext cx="52578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for project hosting</a:t>
            </a:r>
          </a:p>
        </p:txBody>
      </p:sp>
      <p:sp>
        <p:nvSpPr>
          <p:cNvPr id="1048807" name="Rectangle 7"/>
          <p:cNvSpPr/>
          <p:nvPr/>
        </p:nvSpPr>
        <p:spPr bwMode="auto">
          <a:xfrm>
            <a:off x="2705100" y="4521200"/>
            <a:ext cx="78867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Gist</a:t>
            </a:r>
          </a:p>
        </p:txBody>
      </p:sp>
      <p:sp>
        <p:nvSpPr>
          <p:cNvPr id="1048808" name="Rectangle 8"/>
          <p:cNvSpPr/>
          <p:nvPr/>
        </p:nvSpPr>
        <p:spPr bwMode="auto">
          <a:xfrm>
            <a:off x="8394700" y="4794250"/>
            <a:ext cx="5257800" cy="444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 i="1">
                <a:solidFill>
                  <a:srgbClr val="9A9A9A"/>
                </a:solidFill>
                <a:cs typeface="Gill Sans Light" charset="0"/>
              </a:rPr>
              <a:t>for project hosting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7" name="Picture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3" y="2366963"/>
            <a:ext cx="4978400" cy="6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8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23838" y="2147888"/>
            <a:ext cx="2233613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13" name="TextBox 1"/>
          <p:cNvSpPr txBox="1"/>
          <p:nvPr/>
        </p:nvSpPr>
        <p:spPr>
          <a:xfrm>
            <a:off x="2946400" y="4061628"/>
            <a:ext cx="542617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GB" sz="8000" dirty="0"/>
              <a:t>Thank </a:t>
            </a:r>
            <a:r>
              <a:rPr lang="en-US" sz="8000" dirty="0"/>
              <a:t>y</a:t>
            </a:r>
            <a:r>
              <a:rPr lang="en-GB" sz="8000" dirty="0" err="1"/>
              <a:t>ou</a:t>
            </a:r>
            <a:endParaRPr lang="en-US" sz="8000" dirty="0"/>
          </a:p>
        </p:txBody>
      </p:sp>
      <p:sp>
        <p:nvSpPr>
          <p:cNvPr id="1048814" name="TextBox 1"/>
          <p:cNvSpPr txBox="1"/>
          <p:nvPr/>
        </p:nvSpPr>
        <p:spPr>
          <a:xfrm>
            <a:off x="12940370" y="480059"/>
            <a:ext cx="2981393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DEXTOR</a:t>
            </a:r>
          </a:p>
          <a:p>
            <a:r>
              <a:rPr lang="en-GB" sz="2800" dirty="0" err="1">
                <a:solidFill>
                  <a:schemeClr val="tx1"/>
                </a:solidFill>
              </a:rPr>
              <a:t>IIIrd</a:t>
            </a:r>
            <a:r>
              <a:rPr lang="en-GB" sz="2800" dirty="0">
                <a:solidFill>
                  <a:schemeClr val="tx1"/>
                </a:solidFill>
              </a:rPr>
              <a:t> CSE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9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No Network needed </a:t>
            </a:r>
            <a:r>
              <a:rPr lang="en-US" altLang="en-US" sz="6400" i="1">
                <a:cs typeface="Gill Sans Light" charset="0"/>
              </a:rPr>
              <a:t>for</a:t>
            </a:r>
          </a:p>
        </p:txBody>
      </p:sp>
      <p:sp>
        <p:nvSpPr>
          <p:cNvPr id="1048620" name="Freeform 3"/>
          <p:cNvSpPr/>
          <p:nvPr/>
        </p:nvSpPr>
        <p:spPr bwMode="auto">
          <a:xfrm>
            <a:off x="13719175" y="4537075"/>
            <a:ext cx="365125" cy="363538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FCB6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21" name="Freeform 4"/>
          <p:cNvSpPr/>
          <p:nvPr/>
        </p:nvSpPr>
        <p:spPr bwMode="auto">
          <a:xfrm>
            <a:off x="12250738" y="4891088"/>
            <a:ext cx="365125" cy="363537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F84D9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22" name="Freeform 5"/>
          <p:cNvSpPr/>
          <p:nvPr/>
        </p:nvSpPr>
        <p:spPr bwMode="auto">
          <a:xfrm>
            <a:off x="10841038" y="6011863"/>
            <a:ext cx="365125" cy="363537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A3D97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23" name="Line 6"/>
          <p:cNvSpPr>
            <a:spLocks noChangeShapeType="1"/>
          </p:cNvSpPr>
          <p:nvPr/>
        </p:nvSpPr>
        <p:spPr bwMode="auto">
          <a:xfrm>
            <a:off x="13719175" y="3973513"/>
            <a:ext cx="0" cy="2692400"/>
          </a:xfrm>
          <a:prstGeom prst="line">
            <a:avLst/>
          </a:prstGeom>
          <a:noFill/>
          <a:ln w="25400" cap="flat">
            <a:solidFill>
              <a:srgbClr val="FE936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24" name="Oval 7"/>
          <p:cNvSpPr/>
          <p:nvPr/>
        </p:nvSpPr>
        <p:spPr bwMode="auto">
          <a:xfrm flipH="1">
            <a:off x="13644563" y="4157663"/>
            <a:ext cx="147637" cy="147637"/>
          </a:xfrm>
          <a:prstGeom prst="ellipse">
            <a:avLst/>
          </a:prstGeom>
          <a:solidFill>
            <a:srgbClr val="FFB79B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25" name="Oval 8"/>
          <p:cNvSpPr/>
          <p:nvPr/>
        </p:nvSpPr>
        <p:spPr bwMode="auto">
          <a:xfrm flipH="1">
            <a:off x="13644563" y="4659313"/>
            <a:ext cx="147637" cy="147637"/>
          </a:xfrm>
          <a:prstGeom prst="ellipse">
            <a:avLst/>
          </a:prstGeom>
          <a:solidFill>
            <a:srgbClr val="FFB79B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26" name="Oval 9"/>
          <p:cNvSpPr/>
          <p:nvPr/>
        </p:nvSpPr>
        <p:spPr bwMode="auto">
          <a:xfrm flipH="1">
            <a:off x="13644563" y="5622925"/>
            <a:ext cx="147637" cy="147638"/>
          </a:xfrm>
          <a:prstGeom prst="ellipse">
            <a:avLst/>
          </a:prstGeom>
          <a:solidFill>
            <a:srgbClr val="FFB79B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27" name="Oval 10"/>
          <p:cNvSpPr/>
          <p:nvPr/>
        </p:nvSpPr>
        <p:spPr bwMode="auto">
          <a:xfrm flipH="1">
            <a:off x="13644563" y="6262688"/>
            <a:ext cx="147637" cy="147637"/>
          </a:xfrm>
          <a:prstGeom prst="ellipse">
            <a:avLst/>
          </a:prstGeom>
          <a:solidFill>
            <a:srgbClr val="FFB79B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28" name="Line 11"/>
          <p:cNvSpPr>
            <a:spLocks noChangeShapeType="1"/>
          </p:cNvSpPr>
          <p:nvPr/>
        </p:nvSpPr>
        <p:spPr bwMode="auto">
          <a:xfrm>
            <a:off x="13719175" y="6788150"/>
            <a:ext cx="0" cy="579438"/>
          </a:xfrm>
          <a:prstGeom prst="line">
            <a:avLst/>
          </a:prstGeom>
          <a:noFill/>
          <a:ln w="25400" cap="flat">
            <a:solidFill>
              <a:srgbClr val="FE936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29" name="Line 12"/>
          <p:cNvSpPr>
            <a:spLocks noChangeShapeType="1"/>
          </p:cNvSpPr>
          <p:nvPr/>
        </p:nvSpPr>
        <p:spPr bwMode="auto">
          <a:xfrm>
            <a:off x="13719175" y="3036888"/>
            <a:ext cx="0" cy="808037"/>
          </a:xfrm>
          <a:prstGeom prst="line">
            <a:avLst/>
          </a:prstGeom>
          <a:noFill/>
          <a:ln w="25400" cap="flat">
            <a:solidFill>
              <a:srgbClr val="FE936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30" name="Line 13"/>
          <p:cNvSpPr>
            <a:spLocks noChangeShapeType="1"/>
          </p:cNvSpPr>
          <p:nvPr/>
        </p:nvSpPr>
        <p:spPr bwMode="auto">
          <a:xfrm>
            <a:off x="12250738" y="3973513"/>
            <a:ext cx="0" cy="2692400"/>
          </a:xfrm>
          <a:prstGeom prst="line">
            <a:avLst/>
          </a:prstGeom>
          <a:noFill/>
          <a:ln w="25400" cap="flat">
            <a:solidFill>
              <a:srgbClr val="F84D9D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31" name="Oval 14"/>
          <p:cNvSpPr/>
          <p:nvPr/>
        </p:nvSpPr>
        <p:spPr bwMode="auto">
          <a:xfrm flipH="1">
            <a:off x="12176125" y="4354513"/>
            <a:ext cx="147638" cy="147637"/>
          </a:xfrm>
          <a:prstGeom prst="ellipse">
            <a:avLst/>
          </a:prstGeom>
          <a:solidFill>
            <a:srgbClr val="F84D9C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32" name="Oval 15"/>
          <p:cNvSpPr/>
          <p:nvPr/>
        </p:nvSpPr>
        <p:spPr bwMode="auto">
          <a:xfrm flipH="1">
            <a:off x="12176125" y="4856163"/>
            <a:ext cx="147638" cy="147637"/>
          </a:xfrm>
          <a:prstGeom prst="ellipse">
            <a:avLst/>
          </a:prstGeom>
          <a:solidFill>
            <a:srgbClr val="F84D9C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33" name="Oval 16"/>
          <p:cNvSpPr/>
          <p:nvPr/>
        </p:nvSpPr>
        <p:spPr bwMode="auto">
          <a:xfrm flipH="1">
            <a:off x="12166600" y="5210175"/>
            <a:ext cx="147638" cy="147638"/>
          </a:xfrm>
          <a:prstGeom prst="ellipse">
            <a:avLst/>
          </a:prstGeom>
          <a:solidFill>
            <a:srgbClr val="F84D9C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34" name="Oval 17"/>
          <p:cNvSpPr/>
          <p:nvPr/>
        </p:nvSpPr>
        <p:spPr bwMode="auto">
          <a:xfrm flipH="1">
            <a:off x="12176125" y="6065838"/>
            <a:ext cx="147638" cy="147637"/>
          </a:xfrm>
          <a:prstGeom prst="ellipse">
            <a:avLst/>
          </a:prstGeom>
          <a:solidFill>
            <a:srgbClr val="F84D9C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35" name="Line 18"/>
          <p:cNvSpPr>
            <a:spLocks noChangeShapeType="1"/>
          </p:cNvSpPr>
          <p:nvPr/>
        </p:nvSpPr>
        <p:spPr bwMode="auto">
          <a:xfrm>
            <a:off x="12250738" y="6788150"/>
            <a:ext cx="0" cy="579438"/>
          </a:xfrm>
          <a:prstGeom prst="line">
            <a:avLst/>
          </a:prstGeom>
          <a:noFill/>
          <a:ln w="25400" cap="flat">
            <a:solidFill>
              <a:srgbClr val="F84D9C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36" name="Line 19"/>
          <p:cNvSpPr>
            <a:spLocks noChangeShapeType="1"/>
          </p:cNvSpPr>
          <p:nvPr/>
        </p:nvSpPr>
        <p:spPr bwMode="auto">
          <a:xfrm>
            <a:off x="12250738" y="3036888"/>
            <a:ext cx="0" cy="808037"/>
          </a:xfrm>
          <a:prstGeom prst="line">
            <a:avLst/>
          </a:prstGeom>
          <a:noFill/>
          <a:ln w="25400" cap="flat">
            <a:solidFill>
              <a:srgbClr val="F84D9C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37" name="Line 20"/>
          <p:cNvSpPr>
            <a:spLocks noChangeShapeType="1"/>
          </p:cNvSpPr>
          <p:nvPr/>
        </p:nvSpPr>
        <p:spPr bwMode="auto">
          <a:xfrm>
            <a:off x="10841038" y="3973513"/>
            <a:ext cx="0" cy="2692400"/>
          </a:xfrm>
          <a:prstGeom prst="line">
            <a:avLst/>
          </a:prstGeom>
          <a:noFill/>
          <a:ln w="25400" cap="flat">
            <a:solidFill>
              <a:srgbClr val="A3D87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38" name="Oval 21"/>
          <p:cNvSpPr/>
          <p:nvPr/>
        </p:nvSpPr>
        <p:spPr bwMode="auto">
          <a:xfrm flipH="1">
            <a:off x="10768013" y="4984750"/>
            <a:ext cx="147637" cy="146050"/>
          </a:xfrm>
          <a:prstGeom prst="ellipse">
            <a:avLst/>
          </a:prstGeom>
          <a:solidFill>
            <a:srgbClr val="A3D979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39" name="Oval 22"/>
          <p:cNvSpPr/>
          <p:nvPr/>
        </p:nvSpPr>
        <p:spPr bwMode="auto">
          <a:xfrm flipH="1">
            <a:off x="10768013" y="6410325"/>
            <a:ext cx="147637" cy="147638"/>
          </a:xfrm>
          <a:prstGeom prst="ellipse">
            <a:avLst/>
          </a:prstGeom>
          <a:solidFill>
            <a:srgbClr val="A3D979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40" name="Line 23"/>
          <p:cNvSpPr>
            <a:spLocks noChangeShapeType="1"/>
          </p:cNvSpPr>
          <p:nvPr/>
        </p:nvSpPr>
        <p:spPr bwMode="auto">
          <a:xfrm>
            <a:off x="10841038" y="6788150"/>
            <a:ext cx="0" cy="579438"/>
          </a:xfrm>
          <a:prstGeom prst="line">
            <a:avLst/>
          </a:prstGeom>
          <a:noFill/>
          <a:ln w="25400" cap="flat">
            <a:solidFill>
              <a:srgbClr val="A3D879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41" name="Line 24"/>
          <p:cNvSpPr>
            <a:spLocks noChangeShapeType="1"/>
          </p:cNvSpPr>
          <p:nvPr/>
        </p:nvSpPr>
        <p:spPr bwMode="auto">
          <a:xfrm>
            <a:off x="10841038" y="3036888"/>
            <a:ext cx="0" cy="808037"/>
          </a:xfrm>
          <a:prstGeom prst="line">
            <a:avLst/>
          </a:prstGeom>
          <a:noFill/>
          <a:ln w="25400" cap="flat">
            <a:solidFill>
              <a:srgbClr val="A3D879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42" name="Line 25"/>
          <p:cNvSpPr>
            <a:spLocks noChangeShapeType="1"/>
          </p:cNvSpPr>
          <p:nvPr/>
        </p:nvSpPr>
        <p:spPr bwMode="auto">
          <a:xfrm rot="10800000" flipH="1">
            <a:off x="12263438" y="4516438"/>
            <a:ext cx="1446212" cy="590550"/>
          </a:xfrm>
          <a:prstGeom prst="line">
            <a:avLst/>
          </a:prstGeom>
          <a:noFill/>
          <a:ln w="25400" cap="flat">
            <a:solidFill>
              <a:srgbClr val="FCB69B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43" name="Line 26"/>
          <p:cNvSpPr>
            <a:spLocks noChangeShapeType="1"/>
          </p:cNvSpPr>
          <p:nvPr/>
        </p:nvSpPr>
        <p:spPr bwMode="auto">
          <a:xfrm rot="10800000" flipH="1">
            <a:off x="10872788" y="5668963"/>
            <a:ext cx="1379537" cy="577850"/>
          </a:xfrm>
          <a:prstGeom prst="line">
            <a:avLst/>
          </a:prstGeom>
          <a:noFill/>
          <a:ln w="25400" cap="flat">
            <a:solidFill>
              <a:srgbClr val="F64F9C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44" name="Freeform 27"/>
          <p:cNvSpPr/>
          <p:nvPr/>
        </p:nvSpPr>
        <p:spPr bwMode="auto">
          <a:xfrm>
            <a:off x="10831513" y="4881563"/>
            <a:ext cx="365125" cy="363537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A3D97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45" name="Freeform 28"/>
          <p:cNvSpPr/>
          <p:nvPr/>
        </p:nvSpPr>
        <p:spPr bwMode="auto">
          <a:xfrm>
            <a:off x="10477500" y="6296025"/>
            <a:ext cx="363538" cy="365125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A3D97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46" name="Freeform 29"/>
          <p:cNvSpPr/>
          <p:nvPr/>
        </p:nvSpPr>
        <p:spPr bwMode="auto">
          <a:xfrm>
            <a:off x="11895138" y="5972175"/>
            <a:ext cx="365125" cy="363538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F84D9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47" name="Freeform 30"/>
          <p:cNvSpPr/>
          <p:nvPr/>
        </p:nvSpPr>
        <p:spPr bwMode="auto">
          <a:xfrm>
            <a:off x="13719175" y="5500688"/>
            <a:ext cx="365125" cy="363537"/>
          </a:xfrm>
          <a:custGeom>
            <a:avLst/>
            <a:gdLst>
              <a:gd name="T0" fmla="+- 0 17757 961"/>
              <a:gd name="T1" fmla="*/ T0 w 19679"/>
              <a:gd name="T2" fmla="+- 0 3843 961"/>
              <a:gd name="T3" fmla="*/ 3843 h 19679"/>
              <a:gd name="T4" fmla="+- 0 17757 961"/>
              <a:gd name="T5" fmla="*/ T4 w 19679"/>
              <a:gd name="T6" fmla="+- 0 17757 961"/>
              <a:gd name="T7" fmla="*/ 17757 h 19679"/>
              <a:gd name="T8" fmla="+- 0 3843 961"/>
              <a:gd name="T9" fmla="*/ T8 w 19679"/>
              <a:gd name="T10" fmla="+- 0 17757 961"/>
              <a:gd name="T11" fmla="*/ 17757 h 19679"/>
              <a:gd name="T12" fmla="+- 0 3843 961"/>
              <a:gd name="T13" fmla="*/ T12 w 19679"/>
              <a:gd name="T14" fmla="+- 0 3843 961"/>
              <a:gd name="T15" fmla="*/ 3843 h 19679"/>
              <a:gd name="T16" fmla="+- 0 17757 961"/>
              <a:gd name="T17" fmla="*/ T16 w 19679"/>
              <a:gd name="T18" fmla="+- 0 3843 961"/>
              <a:gd name="T19" fmla="*/ 3843 h 19679"/>
              <a:gd name="T20" fmla="+- 0 17757 961"/>
              <a:gd name="T21" fmla="*/ T20 w 19679"/>
              <a:gd name="T22" fmla="+- 0 3843 961"/>
              <a:gd name="T23" fmla="*/ 3843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FCB6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48" name="Rectangle 31"/>
          <p:cNvSpPr/>
          <p:nvPr/>
        </p:nvSpPr>
        <p:spPr bwMode="auto">
          <a:xfrm>
            <a:off x="9850438" y="7664450"/>
            <a:ext cx="5880100" cy="5588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800" i="1">
                <a:cs typeface="Gill Sans Light" charset="0"/>
              </a:rPr>
              <a:t>(almost) everything is local</a:t>
            </a:r>
          </a:p>
        </p:txBody>
      </p:sp>
      <p:sp>
        <p:nvSpPr>
          <p:cNvPr id="1048649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476500"/>
            <a:ext cx="7366000" cy="5473700"/>
          </a:xfrm>
          <a:noFill/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Performing a diff</a:t>
            </a:r>
          </a:p>
          <a:p>
            <a:r>
              <a:rPr lang="en-US" altLang="en-US"/>
              <a:t>Viewing file history</a:t>
            </a:r>
          </a:p>
          <a:p>
            <a:r>
              <a:rPr lang="en-US" altLang="en-US"/>
              <a:t>Committing changes</a:t>
            </a:r>
          </a:p>
          <a:p>
            <a:r>
              <a:rPr lang="en-US" altLang="en-US"/>
              <a:t>Merging branches</a:t>
            </a:r>
          </a:p>
          <a:p>
            <a:r>
              <a:rPr lang="en-US" altLang="en-US"/>
              <a:t>Obtaining any other revision of a file</a:t>
            </a:r>
          </a:p>
          <a:p>
            <a:r>
              <a:rPr lang="en-US" altLang="en-US"/>
              <a:t>Switching branches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2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installing git</a:t>
            </a:r>
          </a:p>
        </p:txBody>
      </p:sp>
      <p:pic>
        <p:nvPicPr>
          <p:cNvPr id="209715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02000" y="2576513"/>
            <a:ext cx="10820400" cy="87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5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getting setup ...</a:t>
            </a:r>
          </a:p>
        </p:txBody>
      </p:sp>
      <p:sp>
        <p:nvSpPr>
          <p:cNvPr id="1048656" name="Rectangle 3"/>
          <p:cNvSpPr/>
          <p:nvPr/>
        </p:nvSpPr>
        <p:spPr bwMode="auto">
          <a:xfrm>
            <a:off x="1638300" y="3175000"/>
            <a:ext cx="12979400" cy="787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4800">
                <a:solidFill>
                  <a:srgbClr val="4D4D4D"/>
                </a:solidFill>
                <a:cs typeface="Gill Sans Light" charset="0"/>
              </a:rPr>
              <a:t>$ git config --global user.name “&lt;YOUR_NAME&gt;”</a:t>
            </a:r>
          </a:p>
        </p:txBody>
      </p:sp>
      <p:sp>
        <p:nvSpPr>
          <p:cNvPr id="1048657" name="Rectangle 4"/>
          <p:cNvSpPr/>
          <p:nvPr/>
        </p:nvSpPr>
        <p:spPr bwMode="auto">
          <a:xfrm>
            <a:off x="1638300" y="5080000"/>
            <a:ext cx="12979400" cy="787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4800">
                <a:solidFill>
                  <a:srgbClr val="4D4D4D"/>
                </a:solidFill>
                <a:cs typeface="Gill Sans Light" charset="0"/>
              </a:rPr>
              <a:t>$ git config --global user.email “&lt;YOUR_EMAIL&gt;”</a:t>
            </a:r>
          </a:p>
        </p:txBody>
      </p:sp>
      <p:sp>
        <p:nvSpPr>
          <p:cNvPr id="1048658" name="Rectangle 5"/>
          <p:cNvSpPr/>
          <p:nvPr/>
        </p:nvSpPr>
        <p:spPr bwMode="auto">
          <a:xfrm>
            <a:off x="9836150" y="7029450"/>
            <a:ext cx="5943600" cy="5588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800" i="1">
                <a:cs typeface="Gill Sans Light" charset="0"/>
              </a:rPr>
              <a:t>or edit them in </a:t>
            </a:r>
            <a:r>
              <a:rPr lang="en-US" altLang="en-US" sz="3800" i="1">
                <a:latin typeface="Gill Sans" charset="0"/>
                <a:cs typeface="Gill Sans" charset="0"/>
                <a:sym typeface="Gill Sans" charset="0"/>
              </a:rPr>
              <a:t>~/.gitconfig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9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lets dive in..</a:t>
            </a:r>
          </a:p>
        </p:txBody>
      </p:sp>
      <p:sp>
        <p:nvSpPr>
          <p:cNvPr id="10486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476500"/>
            <a:ext cx="5981700" cy="6464300"/>
          </a:xfrm>
          <a:noFill/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Creating New Repo</a:t>
            </a:r>
          </a:p>
          <a:p>
            <a:r>
              <a:rPr lang="en-US" altLang="en-US"/>
              <a:t>Committing</a:t>
            </a:r>
          </a:p>
          <a:p>
            <a:r>
              <a:rPr lang="en-US" altLang="en-US"/>
              <a:t>Branching/Merging</a:t>
            </a:r>
          </a:p>
          <a:p>
            <a:r>
              <a:rPr lang="en-US" altLang="en-US"/>
              <a:t>Inspection</a:t>
            </a:r>
          </a:p>
          <a:p>
            <a:r>
              <a:rPr lang="en-US" altLang="en-US"/>
              <a:t>Cloning a Repo</a:t>
            </a:r>
          </a:p>
          <a:p>
            <a:r>
              <a:rPr lang="en-US" altLang="en-US"/>
              <a:t>Updating</a:t>
            </a:r>
          </a:p>
        </p:txBody>
      </p:sp>
      <p:pic>
        <p:nvPicPr>
          <p:cNvPr id="209716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1513" y="1943100"/>
            <a:ext cx="10809287" cy="9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1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662" name="Rectangle 3"/>
          <p:cNvSpPr/>
          <p:nvPr/>
        </p:nvSpPr>
        <p:spPr bwMode="auto">
          <a:xfrm>
            <a:off x="3784600" y="2286000"/>
            <a:ext cx="49149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init</a:t>
            </a:r>
          </a:p>
        </p:txBody>
      </p:sp>
      <p:sp>
        <p:nvSpPr>
          <p:cNvPr id="1048663" name="Rectangle 4"/>
          <p:cNvSpPr/>
          <p:nvPr/>
        </p:nvSpPr>
        <p:spPr bwMode="auto">
          <a:xfrm>
            <a:off x="4470400" y="4914900"/>
            <a:ext cx="21590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$ ls -al</a:t>
            </a:r>
          </a:p>
        </p:txBody>
      </p:sp>
      <p:sp>
        <p:nvSpPr>
          <p:cNvPr id="1048664" name="Rectangle 5"/>
          <p:cNvSpPr/>
          <p:nvPr/>
        </p:nvSpPr>
        <p:spPr bwMode="auto">
          <a:xfrm>
            <a:off x="4470400" y="5461000"/>
            <a:ext cx="24130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>
                <a:solidFill>
                  <a:srgbClr val="4D4D4D"/>
                </a:solidFill>
                <a:latin typeface="Gill Sans" charset="0"/>
                <a:cs typeface="Gill Sans" charset="0"/>
                <a:sym typeface="Gill Sans" charset="0"/>
              </a:rPr>
              <a:t>$ git init</a:t>
            </a:r>
          </a:p>
        </p:txBody>
      </p:sp>
      <p:sp>
        <p:nvSpPr>
          <p:cNvPr id="1048665" name="Rectangle 6"/>
          <p:cNvSpPr/>
          <p:nvPr/>
        </p:nvSpPr>
        <p:spPr bwMode="auto">
          <a:xfrm>
            <a:off x="4470400" y="6007100"/>
            <a:ext cx="4914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$ ls -al</a:t>
            </a:r>
          </a:p>
        </p:txBody>
      </p:sp>
      <p:sp>
        <p:nvSpPr>
          <p:cNvPr id="1048666" name="Rectangle 7"/>
          <p:cNvSpPr/>
          <p:nvPr/>
        </p:nvSpPr>
        <p:spPr bwMode="auto">
          <a:xfrm>
            <a:off x="4470400" y="3683000"/>
            <a:ext cx="4914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$ mkdir workspace</a:t>
            </a:r>
          </a:p>
        </p:txBody>
      </p:sp>
      <p:sp>
        <p:nvSpPr>
          <p:cNvPr id="1048667" name="Rectangle 8"/>
          <p:cNvSpPr/>
          <p:nvPr/>
        </p:nvSpPr>
        <p:spPr bwMode="auto">
          <a:xfrm>
            <a:off x="4470400" y="4292600"/>
            <a:ext cx="4914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$ cd workspace</a:t>
            </a:r>
          </a:p>
        </p:txBody>
      </p:sp>
      <p:sp>
        <p:nvSpPr>
          <p:cNvPr id="1048668" name="Rectangle 9"/>
          <p:cNvSpPr/>
          <p:nvPr/>
        </p:nvSpPr>
        <p:spPr bwMode="auto">
          <a:xfrm>
            <a:off x="10731500" y="5549900"/>
            <a:ext cx="5105400" cy="381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1800">
                <a:solidFill>
                  <a:srgbClr val="808080"/>
                </a:solidFill>
                <a:cs typeface="Gill Sans Light" charset="0"/>
              </a:rPr>
              <a:t>Initialized empty Git repository in </a:t>
            </a:r>
            <a:r>
              <a:rPr lang="en-US" altLang="en-US" sz="1800">
                <a:solidFill>
                  <a:srgbClr val="808080"/>
                </a:solidFill>
                <a:latin typeface="Gill Sans" charset="0"/>
                <a:cs typeface="Gill Sans" charset="0"/>
                <a:sym typeface="Gill Sans" charset="0"/>
              </a:rPr>
              <a:t>../workspace/.git/</a:t>
            </a:r>
          </a:p>
        </p:txBody>
      </p:sp>
      <p:sp>
        <p:nvSpPr>
          <p:cNvPr id="1048669" name="Rectangle 11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latin typeface="Gill Sans" charset="0"/>
                <a:cs typeface="Gill Sans" charset="0"/>
                <a:sym typeface="Gill Sans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670" name="Line 12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1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pic>
        <p:nvPicPr>
          <p:cNvPr id="20971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9400" y="3162300"/>
            <a:ext cx="7518400" cy="53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2" name="Rectangle 4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latin typeface="Gill Sans" charset="0"/>
                <a:cs typeface="Gill Sans" charset="0"/>
                <a:sym typeface="Gill Sans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673" name="Line 5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74" name="Rectangle 6"/>
          <p:cNvSpPr/>
          <p:nvPr/>
        </p:nvSpPr>
        <p:spPr bwMode="auto">
          <a:xfrm>
            <a:off x="3822700" y="1816100"/>
            <a:ext cx="4914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$ cd .git</a:t>
            </a:r>
          </a:p>
        </p:txBody>
      </p:sp>
      <p:sp>
        <p:nvSpPr>
          <p:cNvPr id="1048675" name="Rectangle 7"/>
          <p:cNvSpPr/>
          <p:nvPr/>
        </p:nvSpPr>
        <p:spPr bwMode="auto">
          <a:xfrm>
            <a:off x="3822700" y="2489200"/>
            <a:ext cx="4914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$ tree -a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65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6" name="Rectangle 2"/>
          <p:cNvSpPr/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6400">
                <a:cs typeface="Gill Sans Light" charset="0"/>
              </a:rPr>
              <a:t>Git Commands</a:t>
            </a:r>
          </a:p>
        </p:txBody>
      </p:sp>
      <p:sp>
        <p:nvSpPr>
          <p:cNvPr id="1048677" name="Rectangle 3"/>
          <p:cNvSpPr/>
          <p:nvPr/>
        </p:nvSpPr>
        <p:spPr bwMode="auto">
          <a:xfrm>
            <a:off x="3784600" y="2844800"/>
            <a:ext cx="4914900" cy="10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6400">
                <a:solidFill>
                  <a:srgbClr val="4D4D4D"/>
                </a:solidFill>
                <a:cs typeface="Gill Sans Light" charset="0"/>
              </a:rPr>
              <a:t>$ git status</a:t>
            </a:r>
          </a:p>
        </p:txBody>
      </p:sp>
      <p:sp>
        <p:nvSpPr>
          <p:cNvPr id="1048678" name="Rectangle 4"/>
          <p:cNvSpPr/>
          <p:nvPr/>
        </p:nvSpPr>
        <p:spPr bwMode="auto">
          <a:xfrm>
            <a:off x="444500" y="2476500"/>
            <a:ext cx="2895600" cy="646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Creating New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" charset="0"/>
              <a:buChar char="•"/>
            </a:pPr>
            <a:r>
              <a:rPr lang="en-US" altLang="en-US" sz="2400">
                <a:solidFill>
                  <a:srgbClr val="1A1A1A"/>
                </a:solidFill>
                <a:latin typeface="Gill Sans" charset="0"/>
                <a:cs typeface="Gill Sans" charset="0"/>
                <a:sym typeface="Gill Sans" charset="0"/>
              </a:rPr>
              <a:t>Committing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Branching/Merging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Inspection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Cloning a Repo</a:t>
            </a:r>
          </a:p>
          <a:p>
            <a:pPr>
              <a:spcBef>
                <a:spcPts val="3600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400">
                <a:solidFill>
                  <a:srgbClr val="808080"/>
                </a:solidFill>
                <a:cs typeface="Gill Sans Light" charset="0"/>
              </a:rPr>
              <a:t>Updating</a:t>
            </a:r>
          </a:p>
        </p:txBody>
      </p:sp>
      <p:sp>
        <p:nvSpPr>
          <p:cNvPr id="1048679" name="Line 5"/>
          <p:cNvSpPr>
            <a:spLocks noChangeShapeType="1"/>
          </p:cNvSpPr>
          <p:nvPr/>
        </p:nvSpPr>
        <p:spPr bwMode="auto">
          <a:xfrm>
            <a:off x="3556000" y="2108200"/>
            <a:ext cx="0" cy="5945188"/>
          </a:xfrm>
          <a:prstGeom prst="line">
            <a:avLst/>
          </a:prstGeom>
          <a:noFill/>
          <a:ln w="12700" cap="flat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80" name="Rectangle 6"/>
          <p:cNvSpPr/>
          <p:nvPr/>
        </p:nvSpPr>
        <p:spPr bwMode="auto">
          <a:xfrm>
            <a:off x="3822700" y="1816100"/>
            <a:ext cx="4914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$ cd ..</a:t>
            </a:r>
          </a:p>
        </p:txBody>
      </p:sp>
      <p:sp>
        <p:nvSpPr>
          <p:cNvPr id="1048681" name="Rectangle 7"/>
          <p:cNvSpPr/>
          <p:nvPr/>
        </p:nvSpPr>
        <p:spPr bwMode="auto">
          <a:xfrm>
            <a:off x="3822700" y="2273300"/>
            <a:ext cx="4914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$ touch testfile.md</a:t>
            </a:r>
          </a:p>
        </p:txBody>
      </p:sp>
      <p:pic>
        <p:nvPicPr>
          <p:cNvPr id="209716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6313" y="5092700"/>
            <a:ext cx="8637587" cy="2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2" name="Line 9"/>
          <p:cNvSpPr>
            <a:spLocks noChangeShapeType="1"/>
          </p:cNvSpPr>
          <p:nvPr/>
        </p:nvSpPr>
        <p:spPr bwMode="auto">
          <a:xfrm flipH="1">
            <a:off x="6383338" y="6553200"/>
            <a:ext cx="731837" cy="0"/>
          </a:xfrm>
          <a:prstGeom prst="line">
            <a:avLst/>
          </a:prstGeom>
          <a:noFill/>
          <a:ln w="25400" cap="flat">
            <a:solidFill>
              <a:srgbClr val="80808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83" name="Line 10"/>
          <p:cNvSpPr>
            <a:spLocks noChangeShapeType="1"/>
          </p:cNvSpPr>
          <p:nvPr/>
        </p:nvSpPr>
        <p:spPr bwMode="auto">
          <a:xfrm flipH="1">
            <a:off x="6346825" y="5676900"/>
            <a:ext cx="768350" cy="0"/>
          </a:xfrm>
          <a:prstGeom prst="line">
            <a:avLst/>
          </a:prstGeom>
          <a:noFill/>
          <a:ln w="25400" cap="flat">
            <a:solidFill>
              <a:srgbClr val="80808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8684" name="Rectangle 11"/>
          <p:cNvSpPr/>
          <p:nvPr/>
        </p:nvSpPr>
        <p:spPr bwMode="auto">
          <a:xfrm>
            <a:off x="4394200" y="5410200"/>
            <a:ext cx="1866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branch name</a:t>
            </a:r>
          </a:p>
        </p:txBody>
      </p:sp>
      <p:sp>
        <p:nvSpPr>
          <p:cNvPr id="1048685" name="Rectangle 12"/>
          <p:cNvSpPr/>
          <p:nvPr/>
        </p:nvSpPr>
        <p:spPr bwMode="auto">
          <a:xfrm>
            <a:off x="4394200" y="6286500"/>
            <a:ext cx="1866900" cy="45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9A9A9A"/>
                </a:solidFill>
                <a:cs typeface="Gill Sans Light" charset="0"/>
              </a:rPr>
              <a:t>staging area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Blank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Dar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Photo - Vertic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- Dar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Top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Horizont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- Dar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Subtitle -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Subtitle - Photo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 - Dar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719</Words>
  <Application>Microsoft Office PowerPoint</Application>
  <PresentationFormat>Custom</PresentationFormat>
  <Paragraphs>259</Paragraphs>
  <Slides>29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18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Title &amp; Subtitle</vt:lpstr>
      <vt:lpstr>Blank</vt:lpstr>
      <vt:lpstr>Title, Bullets &amp; Photo</vt:lpstr>
      <vt:lpstr>Title - Top</vt:lpstr>
      <vt:lpstr>Title - Center</vt:lpstr>
      <vt:lpstr>Photo - Horizontal</vt:lpstr>
      <vt:lpstr>Photo - Horizontal - Dark</vt:lpstr>
      <vt:lpstr>Title &amp; Subtitle - Photo</vt:lpstr>
      <vt:lpstr>Title &amp; Subtitle - Photo - Dark</vt:lpstr>
      <vt:lpstr>Title &amp; Bullets - Right</vt:lpstr>
      <vt:lpstr>Title &amp; Bullets - 2 Column</vt:lpstr>
      <vt:lpstr>Title &amp; Bullets - Left</vt:lpstr>
      <vt:lpstr>Photo - Vertical</vt:lpstr>
      <vt:lpstr>Bullets</vt:lpstr>
      <vt:lpstr>Title &amp; Bullets</vt:lpstr>
      <vt:lpstr>Blank - Dark</vt:lpstr>
      <vt:lpstr>Photo - Vertical - Dark</vt:lpstr>
      <vt:lpstr>Title - Top - Dark</vt:lpstr>
      <vt:lpstr>git  +  Github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</dc:title>
  <dc:creator>SM-A605F</dc:creator>
  <cp:lastModifiedBy>Hicet</cp:lastModifiedBy>
  <cp:revision>6</cp:revision>
  <dcterms:created xsi:type="dcterms:W3CDTF">2019-08-26T19:23:30Z</dcterms:created>
  <dcterms:modified xsi:type="dcterms:W3CDTF">2019-09-19T05:26:54Z</dcterms:modified>
</cp:coreProperties>
</file>